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8"/>
  </p:notesMasterIdLst>
  <p:sldIdLst>
    <p:sldId id="410" r:id="rId2"/>
    <p:sldId id="313" r:id="rId3"/>
    <p:sldId id="411" r:id="rId4"/>
    <p:sldId id="314" r:id="rId5"/>
    <p:sldId id="315" r:id="rId6"/>
    <p:sldId id="316" r:id="rId7"/>
    <p:sldId id="394" r:id="rId8"/>
    <p:sldId id="317" r:id="rId9"/>
    <p:sldId id="395" r:id="rId10"/>
    <p:sldId id="318" r:id="rId11"/>
    <p:sldId id="396" r:id="rId12"/>
    <p:sldId id="319" r:id="rId13"/>
    <p:sldId id="397" r:id="rId14"/>
    <p:sldId id="320" r:id="rId15"/>
    <p:sldId id="398" r:id="rId16"/>
    <p:sldId id="321" r:id="rId17"/>
    <p:sldId id="322" r:id="rId18"/>
    <p:sldId id="323" r:id="rId19"/>
    <p:sldId id="324" r:id="rId20"/>
    <p:sldId id="400" r:id="rId21"/>
    <p:sldId id="401" r:id="rId22"/>
    <p:sldId id="402" r:id="rId23"/>
    <p:sldId id="414" r:id="rId24"/>
    <p:sldId id="403" r:id="rId25"/>
    <p:sldId id="412" r:id="rId26"/>
    <p:sldId id="413"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4" autoAdjust="0"/>
    <p:restoredTop sz="94660"/>
  </p:normalViewPr>
  <p:slideViewPr>
    <p:cSldViewPr snapToGrid="0">
      <p:cViewPr>
        <p:scale>
          <a:sx n="80" d="100"/>
          <a:sy n="80" d="100"/>
        </p:scale>
        <p:origin x="-138" y="-7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6031102-793C-4584-834A-A5A9C7EEF6A3}" type="doc">
      <dgm:prSet loTypeId="urn:microsoft.com/office/officeart/2005/8/layout/vList5" loCatId="list" qsTypeId="urn:microsoft.com/office/officeart/2005/8/quickstyle/3d3" qsCatId="3D" csTypeId="urn:microsoft.com/office/officeart/2005/8/colors/accent1_2" csCatId="accent1" phldr="1"/>
      <dgm:spPr>
        <a:scene3d>
          <a:camera prst="orthographicFront">
            <a:rot lat="0" lon="0" rev="0"/>
          </a:camera>
          <a:lightRig rig="soft" dir="t">
            <a:rot lat="0" lon="0" rev="0"/>
          </a:lightRig>
        </a:scene3d>
      </dgm:spPr>
      <dgm:t>
        <a:bodyPr/>
        <a:lstStyle/>
        <a:p>
          <a:pPr rtl="1"/>
          <a:endParaRPr lang="fa-IR"/>
        </a:p>
      </dgm:t>
    </dgm:pt>
    <dgm:pt modelId="{ADB58342-8AB1-4C06-8495-171D0C0D4E5C}">
      <dgm:prSet phldrT="[Text]" custT="1"/>
      <dgm:spPr>
        <a:solidFill>
          <a:srgbClr val="FF75B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pPr algn="ctr" rtl="1"/>
          <a:r>
            <a:rPr lang="en-US" sz="2800" dirty="0" smtClean="0">
              <a:solidFill>
                <a:schemeClr val="tx1"/>
              </a:solidFill>
              <a:cs typeface="B Homa" pitchFamily="2" charset="-78"/>
            </a:rPr>
            <a:t>S.P.M</a:t>
          </a:r>
          <a:endParaRPr lang="fa-IR" sz="2800" dirty="0">
            <a:solidFill>
              <a:schemeClr val="tx1"/>
            </a:solidFill>
            <a:cs typeface="B Homa" pitchFamily="2" charset="-78"/>
          </a:endParaRPr>
        </a:p>
      </dgm:t>
    </dgm:pt>
    <dgm:pt modelId="{F9E27E9B-EF1A-444F-8138-4C40A03CA2CE}" type="parTrans" cxnId="{0C412015-AB52-4D0A-AE29-15EC715A013B}">
      <dgm:prSet/>
      <dgm:spPr/>
      <dgm:t>
        <a:bodyPr/>
        <a:lstStyle/>
        <a:p>
          <a:pPr algn="r" rtl="1"/>
          <a:endParaRPr lang="fa-IR"/>
        </a:p>
      </dgm:t>
    </dgm:pt>
    <dgm:pt modelId="{6BAA7002-06DF-43C8-A004-4AC7EC60A3BA}" type="sibTrans" cxnId="{0C412015-AB52-4D0A-AE29-15EC715A013B}">
      <dgm:prSet/>
      <dgm:spPr/>
      <dgm:t>
        <a:bodyPr/>
        <a:lstStyle/>
        <a:p>
          <a:pPr algn="r" rtl="1"/>
          <a:endParaRPr lang="fa-IR"/>
        </a:p>
      </dgm:t>
    </dgm:pt>
    <dgm:pt modelId="{71E64B25-85F3-4110-8F12-3785463F8269}">
      <dgm:prSet phldrT="[Text]" custT="1">
        <dgm:style>
          <a:lnRef idx="3">
            <a:schemeClr val="lt1"/>
          </a:lnRef>
          <a:fillRef idx="1">
            <a:schemeClr val="accent1"/>
          </a:fillRef>
          <a:effectRef idx="1">
            <a:schemeClr val="accent1"/>
          </a:effectRef>
          <a:fontRef idx="minor">
            <a:schemeClr val="lt1"/>
          </a:fontRef>
        </dgm:style>
      </dgm:prSet>
      <dgm:spPr>
        <a:solidFill>
          <a:schemeClr val="accent3">
            <a:lumMod val="20000"/>
            <a:lumOff val="80000"/>
          </a:schemeClr>
        </a:solidFill>
        <a:ln/>
      </dgm:spPr>
      <dgm:t>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2200" b="0" dirty="0" smtClean="0">
              <a:solidFill>
                <a:schemeClr val="tx1"/>
              </a:solidFill>
              <a:cs typeface="B Roya" pitchFamily="2" charset="-78"/>
            </a:rPr>
            <a:t> </a:t>
          </a:r>
          <a:r>
            <a:rPr lang="fa-IR" sz="2200" b="1" dirty="0" smtClean="0">
              <a:solidFill>
                <a:schemeClr val="tx1"/>
              </a:solidFill>
              <a:cs typeface="B Roya" pitchFamily="2" charset="-78"/>
            </a:rPr>
            <a:t>آزمون ماتریس پیش رونده استاندارد ریون</a:t>
          </a:r>
        </a:p>
      </dgm:t>
    </dgm:pt>
    <dgm:pt modelId="{8DC29866-0EC1-49BD-8287-FC7BC791D7A7}" type="parTrans" cxnId="{42DB8E68-4BAB-497F-B126-2E3BB118C745}">
      <dgm:prSet/>
      <dgm:spPr/>
      <dgm:t>
        <a:bodyPr/>
        <a:lstStyle/>
        <a:p>
          <a:pPr algn="r" rtl="1"/>
          <a:endParaRPr lang="fa-IR"/>
        </a:p>
      </dgm:t>
    </dgm:pt>
    <dgm:pt modelId="{84EBE923-2958-401B-9053-9C5BFE448D96}" type="sibTrans" cxnId="{42DB8E68-4BAB-497F-B126-2E3BB118C745}">
      <dgm:prSet/>
      <dgm:spPr/>
      <dgm:t>
        <a:bodyPr/>
        <a:lstStyle/>
        <a:p>
          <a:pPr algn="r" rtl="1"/>
          <a:endParaRPr lang="fa-IR"/>
        </a:p>
      </dgm:t>
    </dgm:pt>
    <dgm:pt modelId="{8AA26E5E-55C0-48BC-911D-958EF6832F0B}">
      <dgm:prSet phldrT="[Text]" custT="1"/>
      <dgm:spPr>
        <a:solidFill>
          <a:srgbClr val="FF75B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pPr algn="ctr" rtl="1"/>
          <a:r>
            <a:rPr lang="en-US" sz="2800" dirty="0" smtClean="0">
              <a:solidFill>
                <a:schemeClr val="tx1"/>
              </a:solidFill>
              <a:cs typeface="B Homa" pitchFamily="2" charset="-78"/>
            </a:rPr>
            <a:t>A.P.M</a:t>
          </a:r>
          <a:endParaRPr lang="fa-IR" sz="2800" dirty="0">
            <a:solidFill>
              <a:schemeClr val="tx1"/>
            </a:solidFill>
            <a:cs typeface="B Homa" pitchFamily="2" charset="-78"/>
          </a:endParaRPr>
        </a:p>
      </dgm:t>
    </dgm:pt>
    <dgm:pt modelId="{ADFB65AF-725A-46DF-AE26-ADF8E8E9F953}" type="parTrans" cxnId="{BF7D439D-E754-455F-9010-25E97C2E16BF}">
      <dgm:prSet/>
      <dgm:spPr/>
      <dgm:t>
        <a:bodyPr/>
        <a:lstStyle/>
        <a:p>
          <a:pPr algn="r" rtl="1"/>
          <a:endParaRPr lang="fa-IR"/>
        </a:p>
      </dgm:t>
    </dgm:pt>
    <dgm:pt modelId="{9CD252AD-BC7B-4BB7-B9EF-3E4D4C6E2FB2}" type="sibTrans" cxnId="{BF7D439D-E754-455F-9010-25E97C2E16BF}">
      <dgm:prSet/>
      <dgm:spPr/>
      <dgm:t>
        <a:bodyPr/>
        <a:lstStyle/>
        <a:p>
          <a:pPr algn="r" rtl="1"/>
          <a:endParaRPr lang="fa-IR"/>
        </a:p>
      </dgm:t>
    </dgm:pt>
    <dgm:pt modelId="{CF85F47E-A230-41D0-821C-FBD76F6F6757}">
      <dgm:prSet phldrT="[Text]" custT="1">
        <dgm:style>
          <a:lnRef idx="3">
            <a:schemeClr val="lt1"/>
          </a:lnRef>
          <a:fillRef idx="1">
            <a:schemeClr val="accent1"/>
          </a:fillRef>
          <a:effectRef idx="1">
            <a:schemeClr val="accent1"/>
          </a:effectRef>
          <a:fontRef idx="minor">
            <a:schemeClr val="lt1"/>
          </a:fontRef>
        </dgm:style>
      </dgm:prSet>
      <dgm:spPr>
        <a:solidFill>
          <a:schemeClr val="accent3">
            <a:lumMod val="20000"/>
            <a:lumOff val="80000"/>
          </a:schemeClr>
        </a:solidFill>
        <a:ln/>
      </dgm:spPr>
      <dgm:t>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2200" b="0" dirty="0" smtClean="0">
              <a:solidFill>
                <a:schemeClr val="tx1"/>
              </a:solidFill>
              <a:cs typeface="B Roya" pitchFamily="2" charset="-78"/>
            </a:rPr>
            <a:t> </a:t>
          </a:r>
          <a:r>
            <a:rPr lang="fa-IR" sz="2200" b="1" dirty="0" smtClean="0">
              <a:solidFill>
                <a:schemeClr val="tx1"/>
              </a:solidFill>
              <a:cs typeface="B Roya" pitchFamily="2" charset="-78"/>
            </a:rPr>
            <a:t>آزمون ماتریس پیش رونده پیشرفته ریون</a:t>
          </a:r>
        </a:p>
      </dgm:t>
    </dgm:pt>
    <dgm:pt modelId="{4BDED016-D514-4698-A28E-5F7C478EB24B}" type="parTrans" cxnId="{203CCD9E-4159-46AB-8574-E1508A46AEF3}">
      <dgm:prSet/>
      <dgm:spPr/>
      <dgm:t>
        <a:bodyPr/>
        <a:lstStyle/>
        <a:p>
          <a:pPr algn="r" rtl="1"/>
          <a:endParaRPr lang="fa-IR"/>
        </a:p>
      </dgm:t>
    </dgm:pt>
    <dgm:pt modelId="{0D3BB706-B719-4202-8737-A8353D50C01B}" type="sibTrans" cxnId="{203CCD9E-4159-46AB-8574-E1508A46AEF3}">
      <dgm:prSet/>
      <dgm:spPr/>
      <dgm:t>
        <a:bodyPr/>
        <a:lstStyle/>
        <a:p>
          <a:pPr algn="r" rtl="1"/>
          <a:endParaRPr lang="fa-IR"/>
        </a:p>
      </dgm:t>
    </dgm:pt>
    <dgm:pt modelId="{59D1D4CF-3016-45BB-A6F6-7BFF9ABE2AE8}">
      <dgm:prSet phldrT="[Text]" custT="1"/>
      <dgm:spPr>
        <a:solidFill>
          <a:srgbClr val="FF75B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pPr algn="ctr" rtl="1"/>
          <a:r>
            <a:rPr lang="en-US" sz="2800" dirty="0" smtClean="0">
              <a:solidFill>
                <a:schemeClr val="tx1"/>
              </a:solidFill>
              <a:cs typeface="B Homa" pitchFamily="2" charset="-78"/>
            </a:rPr>
            <a:t>C.P.M</a:t>
          </a:r>
          <a:endParaRPr lang="fa-IR" sz="2800" dirty="0">
            <a:solidFill>
              <a:schemeClr val="tx1"/>
            </a:solidFill>
            <a:cs typeface="B Homa" pitchFamily="2" charset="-78"/>
          </a:endParaRPr>
        </a:p>
      </dgm:t>
    </dgm:pt>
    <dgm:pt modelId="{FC3CFD66-1349-452B-A4C7-126262E397D7}" type="parTrans" cxnId="{2F1A2372-7D6B-4C9C-94CC-B90767E4BE70}">
      <dgm:prSet/>
      <dgm:spPr/>
      <dgm:t>
        <a:bodyPr/>
        <a:lstStyle/>
        <a:p>
          <a:pPr algn="r" rtl="1"/>
          <a:endParaRPr lang="fa-IR"/>
        </a:p>
      </dgm:t>
    </dgm:pt>
    <dgm:pt modelId="{A4D4DAD3-FB75-42ED-B4B5-9070D2790385}" type="sibTrans" cxnId="{2F1A2372-7D6B-4C9C-94CC-B90767E4BE70}">
      <dgm:prSet/>
      <dgm:spPr/>
      <dgm:t>
        <a:bodyPr/>
        <a:lstStyle/>
        <a:p>
          <a:pPr algn="r" rtl="1"/>
          <a:endParaRPr lang="fa-IR"/>
        </a:p>
      </dgm:t>
    </dgm:pt>
    <dgm:pt modelId="{07BBDC5A-6D6C-4011-9EA9-3F14A6295C72}">
      <dgm:prSet phldrT="[Text]" custT="1">
        <dgm:style>
          <a:lnRef idx="3">
            <a:schemeClr val="lt1"/>
          </a:lnRef>
          <a:fillRef idx="1">
            <a:schemeClr val="accent1"/>
          </a:fillRef>
          <a:effectRef idx="1">
            <a:schemeClr val="accent1"/>
          </a:effectRef>
          <a:fontRef idx="minor">
            <a:schemeClr val="lt1"/>
          </a:fontRef>
        </dgm:style>
      </dgm:prSet>
      <dgm:spPr>
        <a:solidFill>
          <a:schemeClr val="accent3">
            <a:lumMod val="20000"/>
            <a:lumOff val="80000"/>
          </a:schemeClr>
        </a:solidFill>
        <a:ln/>
      </dgm:spPr>
      <dgm:t>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2200" b="0" dirty="0" smtClean="0">
              <a:solidFill>
                <a:schemeClr val="tx1"/>
              </a:solidFill>
              <a:cs typeface="B Roya" pitchFamily="2" charset="-78"/>
            </a:rPr>
            <a:t> </a:t>
          </a:r>
          <a:r>
            <a:rPr lang="fa-IR" sz="2200" b="1" dirty="0" smtClean="0">
              <a:solidFill>
                <a:schemeClr val="tx1"/>
              </a:solidFill>
              <a:cs typeface="B Roya" pitchFamily="2" charset="-78"/>
            </a:rPr>
            <a:t>آزمون ماتریس پیش رونده رنگی</a:t>
          </a:r>
        </a:p>
      </dgm:t>
    </dgm:pt>
    <dgm:pt modelId="{75D437BB-B51E-4F30-B046-7705A0AA581F}" type="parTrans" cxnId="{CA712DC5-B221-4C48-A0D1-3E2AD93E292E}">
      <dgm:prSet/>
      <dgm:spPr/>
      <dgm:t>
        <a:bodyPr/>
        <a:lstStyle/>
        <a:p>
          <a:pPr algn="r" rtl="1"/>
          <a:endParaRPr lang="fa-IR"/>
        </a:p>
      </dgm:t>
    </dgm:pt>
    <dgm:pt modelId="{87810539-F33B-486F-A2B8-8B96D998F8F0}" type="sibTrans" cxnId="{CA712DC5-B221-4C48-A0D1-3E2AD93E292E}">
      <dgm:prSet/>
      <dgm:spPr/>
      <dgm:t>
        <a:bodyPr/>
        <a:lstStyle/>
        <a:p>
          <a:pPr algn="r" rtl="1"/>
          <a:endParaRPr lang="fa-IR"/>
        </a:p>
      </dgm:t>
    </dgm:pt>
    <dgm:pt modelId="{F219AC5B-B817-4057-9F55-C32BD257DF26}">
      <dgm:prSet custT="1"/>
      <dgm:spPr>
        <a:solidFill>
          <a:schemeClr val="accent3">
            <a:lumMod val="20000"/>
            <a:lumOff val="80000"/>
          </a:schemeClr>
        </a:solidFill>
      </dgm:spPr>
      <dgm:t>
        <a:bodyPr/>
        <a:lstStyle/>
        <a:p>
          <a:pPr marL="114300" indent="0" algn="r" defTabSz="577850" rtl="1">
            <a:lnSpc>
              <a:spcPct val="100000"/>
            </a:lnSpc>
            <a:spcBef>
              <a:spcPct val="0"/>
            </a:spcBef>
            <a:spcAft>
              <a:spcPct val="15000"/>
            </a:spcAft>
            <a:buNone/>
          </a:pPr>
          <a:r>
            <a:rPr lang="en-US" sz="2200" b="0" dirty="0" smtClean="0">
              <a:solidFill>
                <a:schemeClr val="tx1"/>
              </a:solidFill>
              <a:cs typeface="B Roya" pitchFamily="2" charset="-78"/>
            </a:rPr>
            <a:t>Standard Progressive Matrices Test </a:t>
          </a:r>
          <a:endParaRPr lang="fa-IR" sz="2200" b="0" dirty="0">
            <a:solidFill>
              <a:schemeClr val="tx1"/>
            </a:solidFill>
            <a:cs typeface="B Roya" pitchFamily="2" charset="-78"/>
          </a:endParaRPr>
        </a:p>
      </dgm:t>
    </dgm:pt>
    <dgm:pt modelId="{46654225-91FC-43C6-A54C-1B4688173719}" type="parTrans" cxnId="{D2C414B6-E94C-4C30-8F67-34230CDD4EDA}">
      <dgm:prSet/>
      <dgm:spPr/>
      <dgm:t>
        <a:bodyPr/>
        <a:lstStyle/>
        <a:p>
          <a:pPr algn="r" rtl="1"/>
          <a:endParaRPr lang="fa-IR"/>
        </a:p>
      </dgm:t>
    </dgm:pt>
    <dgm:pt modelId="{E4F216D0-25A9-41BA-8026-2E1545FC77A3}" type="sibTrans" cxnId="{D2C414B6-E94C-4C30-8F67-34230CDD4EDA}">
      <dgm:prSet/>
      <dgm:spPr/>
      <dgm:t>
        <a:bodyPr/>
        <a:lstStyle/>
        <a:p>
          <a:pPr algn="r" rtl="1"/>
          <a:endParaRPr lang="fa-IR"/>
        </a:p>
      </dgm:t>
    </dgm:pt>
    <dgm:pt modelId="{FB98F793-D964-4970-B991-D713E1CEF16D}">
      <dgm:prSet custT="1"/>
      <dgm:spPr>
        <a:solidFill>
          <a:schemeClr val="accent3">
            <a:lumMod val="20000"/>
            <a:lumOff val="80000"/>
          </a:schemeClr>
        </a:solidFill>
      </dgm:spPr>
      <dgm:t>
        <a:bodyPr/>
        <a:lstStyle/>
        <a:p>
          <a:pPr marL="114300" indent="0" algn="r" defTabSz="533400" rtl="1">
            <a:lnSpc>
              <a:spcPct val="100000"/>
            </a:lnSpc>
            <a:spcBef>
              <a:spcPct val="0"/>
            </a:spcBef>
            <a:spcAft>
              <a:spcPct val="15000"/>
            </a:spcAft>
            <a:buNone/>
          </a:pPr>
          <a:r>
            <a:rPr lang="fa-IR" sz="2200" b="0" dirty="0" smtClean="0">
              <a:solidFill>
                <a:schemeClr val="tx1"/>
              </a:solidFill>
              <a:cs typeface="B Roya" pitchFamily="2" charset="-78"/>
            </a:rPr>
            <a:t> </a:t>
          </a:r>
          <a:r>
            <a:rPr lang="en-US" sz="2200" b="0" dirty="0" smtClean="0">
              <a:solidFill>
                <a:schemeClr val="tx1"/>
              </a:solidFill>
              <a:cs typeface="B Roya" pitchFamily="2" charset="-78"/>
            </a:rPr>
            <a:t>Advanced Progressive Matrices Test</a:t>
          </a:r>
          <a:endParaRPr lang="fa-IR" sz="2200" b="0" dirty="0">
            <a:solidFill>
              <a:schemeClr val="tx1"/>
            </a:solidFill>
            <a:cs typeface="B Roya" pitchFamily="2" charset="-78"/>
          </a:endParaRPr>
        </a:p>
      </dgm:t>
    </dgm:pt>
    <dgm:pt modelId="{257CC37A-A9DA-470A-9719-4CDFCA161E35}" type="parTrans" cxnId="{BB8EAD1A-7FDA-4323-8E19-EB2AF7E8C2E2}">
      <dgm:prSet/>
      <dgm:spPr/>
      <dgm:t>
        <a:bodyPr/>
        <a:lstStyle/>
        <a:p>
          <a:pPr algn="r" rtl="1"/>
          <a:endParaRPr lang="fa-IR"/>
        </a:p>
      </dgm:t>
    </dgm:pt>
    <dgm:pt modelId="{26A3B530-5605-49FC-9E9E-40754351200E}" type="sibTrans" cxnId="{BB8EAD1A-7FDA-4323-8E19-EB2AF7E8C2E2}">
      <dgm:prSet/>
      <dgm:spPr/>
      <dgm:t>
        <a:bodyPr/>
        <a:lstStyle/>
        <a:p>
          <a:pPr algn="r" rtl="1"/>
          <a:endParaRPr lang="fa-IR"/>
        </a:p>
      </dgm:t>
    </dgm:pt>
    <dgm:pt modelId="{FFB2D643-FFEF-4D4D-8003-4DF4D1D001D3}">
      <dgm:prSet custT="1"/>
      <dgm:spPr>
        <a:solidFill>
          <a:schemeClr val="accent3">
            <a:lumMod val="20000"/>
            <a:lumOff val="80000"/>
          </a:schemeClr>
        </a:solidFill>
      </dgm:spPr>
      <dgm:t>
        <a:bodyPr/>
        <a:lstStyle/>
        <a:p>
          <a:pPr marL="171450" indent="0" algn="r" defTabSz="711200" rtl="1">
            <a:lnSpc>
              <a:spcPct val="100000"/>
            </a:lnSpc>
            <a:spcBef>
              <a:spcPct val="0"/>
            </a:spcBef>
            <a:spcAft>
              <a:spcPct val="15000"/>
            </a:spcAft>
            <a:buNone/>
          </a:pPr>
          <a:r>
            <a:rPr lang="en-US" sz="2200" b="0" dirty="0" smtClean="0">
              <a:solidFill>
                <a:schemeClr val="tx1"/>
              </a:solidFill>
              <a:cs typeface="B Roya" pitchFamily="2" charset="-78"/>
            </a:rPr>
            <a:t>Color Progressive Matrices Test </a:t>
          </a:r>
          <a:endParaRPr lang="fa-IR" sz="2200" b="0" dirty="0"/>
        </a:p>
      </dgm:t>
    </dgm:pt>
    <dgm:pt modelId="{678D1417-8F5C-482F-B73F-31423FABBE8E}" type="parTrans" cxnId="{7EF702B8-3CAB-4597-AF21-86751B91DDF1}">
      <dgm:prSet/>
      <dgm:spPr/>
      <dgm:t>
        <a:bodyPr/>
        <a:lstStyle/>
        <a:p>
          <a:pPr algn="r" rtl="1"/>
          <a:endParaRPr lang="fa-IR"/>
        </a:p>
      </dgm:t>
    </dgm:pt>
    <dgm:pt modelId="{3C35AC83-71F8-4441-B865-D6D967234905}" type="sibTrans" cxnId="{7EF702B8-3CAB-4597-AF21-86751B91DDF1}">
      <dgm:prSet/>
      <dgm:spPr/>
      <dgm:t>
        <a:bodyPr/>
        <a:lstStyle/>
        <a:p>
          <a:pPr algn="r" rtl="1"/>
          <a:endParaRPr lang="fa-IR"/>
        </a:p>
      </dgm:t>
    </dgm:pt>
    <dgm:pt modelId="{A1104AC4-0C55-4C10-A76B-3628A0DE84E2}" type="pres">
      <dgm:prSet presAssocID="{B6031102-793C-4584-834A-A5A9C7EEF6A3}" presName="Name0" presStyleCnt="0">
        <dgm:presLayoutVars>
          <dgm:dir/>
          <dgm:animLvl val="lvl"/>
          <dgm:resizeHandles val="exact"/>
        </dgm:presLayoutVars>
      </dgm:prSet>
      <dgm:spPr/>
      <dgm:t>
        <a:bodyPr/>
        <a:lstStyle/>
        <a:p>
          <a:pPr rtl="1"/>
          <a:endParaRPr lang="fa-IR"/>
        </a:p>
      </dgm:t>
    </dgm:pt>
    <dgm:pt modelId="{0EA96AA1-DB79-495F-9091-496FF173F044}" type="pres">
      <dgm:prSet presAssocID="{ADB58342-8AB1-4C06-8495-171D0C0D4E5C}" presName="linNode" presStyleCnt="0"/>
      <dgm:spPr>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pt>
    <dgm:pt modelId="{DB85CD13-551E-4707-A8B0-550994D13C52}" type="pres">
      <dgm:prSet presAssocID="{ADB58342-8AB1-4C06-8495-171D0C0D4E5C}" presName="parentText" presStyleLbl="node1" presStyleIdx="0" presStyleCnt="3" custScaleX="87038" custScaleY="32755">
        <dgm:presLayoutVars>
          <dgm:chMax val="1"/>
          <dgm:bulletEnabled val="1"/>
        </dgm:presLayoutVars>
      </dgm:prSet>
      <dgm:spPr/>
      <dgm:t>
        <a:bodyPr/>
        <a:lstStyle/>
        <a:p>
          <a:pPr rtl="1"/>
          <a:endParaRPr lang="fa-IR"/>
        </a:p>
      </dgm:t>
    </dgm:pt>
    <dgm:pt modelId="{2CCD07A6-3859-4499-A0E0-045DBE6CAE84}" type="pres">
      <dgm:prSet presAssocID="{ADB58342-8AB1-4C06-8495-171D0C0D4E5C}" presName="descendantText" presStyleLbl="alignAccFollowNode1" presStyleIdx="0" presStyleCnt="3" custScaleY="32928" custLinFactNeighborY="0">
        <dgm:presLayoutVars>
          <dgm:bulletEnabled val="1"/>
        </dgm:presLayoutVars>
      </dgm:prSet>
      <dgm:spPr/>
      <dgm:t>
        <a:bodyPr/>
        <a:lstStyle/>
        <a:p>
          <a:pPr rtl="1"/>
          <a:endParaRPr lang="fa-IR"/>
        </a:p>
      </dgm:t>
    </dgm:pt>
    <dgm:pt modelId="{9693D6D4-E4E8-4360-B93C-F1A4FE897F12}" type="pres">
      <dgm:prSet presAssocID="{6BAA7002-06DF-43C8-A004-4AC7EC60A3BA}" presName="sp" presStyleCnt="0"/>
      <dgm:spPr>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pt>
    <dgm:pt modelId="{771B288A-88E9-46A3-8046-B8615F98E012}" type="pres">
      <dgm:prSet presAssocID="{8AA26E5E-55C0-48BC-911D-958EF6832F0B}" presName="linNode" presStyleCnt="0"/>
      <dgm:spPr>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pt>
    <dgm:pt modelId="{1AA5976C-EDF3-4BFF-8AAB-B16ADE4A5556}" type="pres">
      <dgm:prSet presAssocID="{8AA26E5E-55C0-48BC-911D-958EF6832F0B}" presName="parentText" presStyleLbl="node1" presStyleIdx="1" presStyleCnt="3" custScaleX="87711" custScaleY="29971">
        <dgm:presLayoutVars>
          <dgm:chMax val="1"/>
          <dgm:bulletEnabled val="1"/>
        </dgm:presLayoutVars>
      </dgm:prSet>
      <dgm:spPr/>
      <dgm:t>
        <a:bodyPr/>
        <a:lstStyle/>
        <a:p>
          <a:pPr rtl="1"/>
          <a:endParaRPr lang="fa-IR"/>
        </a:p>
      </dgm:t>
    </dgm:pt>
    <dgm:pt modelId="{8FACB1BC-FA8D-4CD7-9D23-B0BA4D0AA5A5}" type="pres">
      <dgm:prSet presAssocID="{8AA26E5E-55C0-48BC-911D-958EF6832F0B}" presName="descendantText" presStyleLbl="alignAccFollowNode1" presStyleIdx="1" presStyleCnt="3" custScaleY="38437">
        <dgm:presLayoutVars>
          <dgm:bulletEnabled val="1"/>
        </dgm:presLayoutVars>
      </dgm:prSet>
      <dgm:spPr/>
      <dgm:t>
        <a:bodyPr/>
        <a:lstStyle/>
        <a:p>
          <a:pPr rtl="1"/>
          <a:endParaRPr lang="fa-IR"/>
        </a:p>
      </dgm:t>
    </dgm:pt>
    <dgm:pt modelId="{0442391C-3D57-4C78-8F4A-CD606B2036F3}" type="pres">
      <dgm:prSet presAssocID="{9CD252AD-BC7B-4BB7-B9EF-3E4D4C6E2FB2}" presName="sp" presStyleCnt="0"/>
      <dgm:spPr>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pt>
    <dgm:pt modelId="{EEBE6822-E247-46C4-8C41-E70F4969D416}" type="pres">
      <dgm:prSet presAssocID="{59D1D4CF-3016-45BB-A6F6-7BFF9ABE2AE8}" presName="linNode" presStyleCnt="0"/>
      <dgm:spPr>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pt>
    <dgm:pt modelId="{5454AB34-501D-464E-8326-E88A3D8D2405}" type="pres">
      <dgm:prSet presAssocID="{59D1D4CF-3016-45BB-A6F6-7BFF9ABE2AE8}" presName="parentText" presStyleLbl="node1" presStyleIdx="2" presStyleCnt="3" custScaleX="86673" custScaleY="33115">
        <dgm:presLayoutVars>
          <dgm:chMax val="1"/>
          <dgm:bulletEnabled val="1"/>
        </dgm:presLayoutVars>
      </dgm:prSet>
      <dgm:spPr/>
      <dgm:t>
        <a:bodyPr/>
        <a:lstStyle/>
        <a:p>
          <a:pPr rtl="1"/>
          <a:endParaRPr lang="fa-IR"/>
        </a:p>
      </dgm:t>
    </dgm:pt>
    <dgm:pt modelId="{8A26DA4D-B94B-4B6A-ABF6-813D22C90D62}" type="pres">
      <dgm:prSet presAssocID="{59D1D4CF-3016-45BB-A6F6-7BFF9ABE2AE8}" presName="descendantText" presStyleLbl="alignAccFollowNode1" presStyleIdx="2" presStyleCnt="3" custScaleY="36949" custLinFactNeighborX="-183" custLinFactNeighborY="-1965">
        <dgm:presLayoutVars>
          <dgm:bulletEnabled val="1"/>
        </dgm:presLayoutVars>
      </dgm:prSet>
      <dgm:spPr/>
      <dgm:t>
        <a:bodyPr/>
        <a:lstStyle/>
        <a:p>
          <a:pPr rtl="1"/>
          <a:endParaRPr lang="fa-IR"/>
        </a:p>
      </dgm:t>
    </dgm:pt>
  </dgm:ptLst>
  <dgm:cxnLst>
    <dgm:cxn modelId="{A150E158-7D03-49A9-9F7C-D73B152D4442}" type="presOf" srcId="{59D1D4CF-3016-45BB-A6F6-7BFF9ABE2AE8}" destId="{5454AB34-501D-464E-8326-E88A3D8D2405}" srcOrd="0" destOrd="0" presId="urn:microsoft.com/office/officeart/2005/8/layout/vList5"/>
    <dgm:cxn modelId="{5F80C659-A4BD-4D47-A1E3-769A115750CE}" type="presOf" srcId="{71E64B25-85F3-4110-8F12-3785463F8269}" destId="{2CCD07A6-3859-4499-A0E0-045DBE6CAE84}" srcOrd="0" destOrd="0" presId="urn:microsoft.com/office/officeart/2005/8/layout/vList5"/>
    <dgm:cxn modelId="{985A1887-29F2-4EB0-9B68-2983EF023281}" type="presOf" srcId="{F219AC5B-B817-4057-9F55-C32BD257DF26}" destId="{2CCD07A6-3859-4499-A0E0-045DBE6CAE84}" srcOrd="0" destOrd="1" presId="urn:microsoft.com/office/officeart/2005/8/layout/vList5"/>
    <dgm:cxn modelId="{8D986C63-5CCB-4F56-A5E6-64810D2BF99A}" type="presOf" srcId="{FB98F793-D964-4970-B991-D713E1CEF16D}" destId="{8FACB1BC-FA8D-4CD7-9D23-B0BA4D0AA5A5}" srcOrd="0" destOrd="1" presId="urn:microsoft.com/office/officeart/2005/8/layout/vList5"/>
    <dgm:cxn modelId="{B88873B4-AF4F-4D61-8942-4428597EFEA3}" type="presOf" srcId="{B6031102-793C-4584-834A-A5A9C7EEF6A3}" destId="{A1104AC4-0C55-4C10-A76B-3628A0DE84E2}" srcOrd="0" destOrd="0" presId="urn:microsoft.com/office/officeart/2005/8/layout/vList5"/>
    <dgm:cxn modelId="{CCFFE70D-3200-4970-B8AE-630E9F3FEBC4}" type="presOf" srcId="{CF85F47E-A230-41D0-821C-FBD76F6F6757}" destId="{8FACB1BC-FA8D-4CD7-9D23-B0BA4D0AA5A5}" srcOrd="0" destOrd="0" presId="urn:microsoft.com/office/officeart/2005/8/layout/vList5"/>
    <dgm:cxn modelId="{FB6DFC9D-D18E-4F92-9A32-8980522634D7}" type="presOf" srcId="{FFB2D643-FFEF-4D4D-8003-4DF4D1D001D3}" destId="{8A26DA4D-B94B-4B6A-ABF6-813D22C90D62}" srcOrd="0" destOrd="1" presId="urn:microsoft.com/office/officeart/2005/8/layout/vList5"/>
    <dgm:cxn modelId="{CA712DC5-B221-4C48-A0D1-3E2AD93E292E}" srcId="{59D1D4CF-3016-45BB-A6F6-7BFF9ABE2AE8}" destId="{07BBDC5A-6D6C-4011-9EA9-3F14A6295C72}" srcOrd="0" destOrd="0" parTransId="{75D437BB-B51E-4F30-B046-7705A0AA581F}" sibTransId="{87810539-F33B-486F-A2B8-8B96D998F8F0}"/>
    <dgm:cxn modelId="{D2C414B6-E94C-4C30-8F67-34230CDD4EDA}" srcId="{ADB58342-8AB1-4C06-8495-171D0C0D4E5C}" destId="{F219AC5B-B817-4057-9F55-C32BD257DF26}" srcOrd="1" destOrd="0" parTransId="{46654225-91FC-43C6-A54C-1B4688173719}" sibTransId="{E4F216D0-25A9-41BA-8026-2E1545FC77A3}"/>
    <dgm:cxn modelId="{5A3591AF-D1CD-4002-8316-3009F99BA07F}" type="presOf" srcId="{8AA26E5E-55C0-48BC-911D-958EF6832F0B}" destId="{1AA5976C-EDF3-4BFF-8AAB-B16ADE4A5556}" srcOrd="0" destOrd="0" presId="urn:microsoft.com/office/officeart/2005/8/layout/vList5"/>
    <dgm:cxn modelId="{96FBEF5E-D89D-4D42-B018-EFE446EC8436}" type="presOf" srcId="{07BBDC5A-6D6C-4011-9EA9-3F14A6295C72}" destId="{8A26DA4D-B94B-4B6A-ABF6-813D22C90D62}" srcOrd="0" destOrd="0" presId="urn:microsoft.com/office/officeart/2005/8/layout/vList5"/>
    <dgm:cxn modelId="{BF7D439D-E754-455F-9010-25E97C2E16BF}" srcId="{B6031102-793C-4584-834A-A5A9C7EEF6A3}" destId="{8AA26E5E-55C0-48BC-911D-958EF6832F0B}" srcOrd="1" destOrd="0" parTransId="{ADFB65AF-725A-46DF-AE26-ADF8E8E9F953}" sibTransId="{9CD252AD-BC7B-4BB7-B9EF-3E4D4C6E2FB2}"/>
    <dgm:cxn modelId="{2F1A2372-7D6B-4C9C-94CC-B90767E4BE70}" srcId="{B6031102-793C-4584-834A-A5A9C7EEF6A3}" destId="{59D1D4CF-3016-45BB-A6F6-7BFF9ABE2AE8}" srcOrd="2" destOrd="0" parTransId="{FC3CFD66-1349-452B-A4C7-126262E397D7}" sibTransId="{A4D4DAD3-FB75-42ED-B4B5-9070D2790385}"/>
    <dgm:cxn modelId="{7EF702B8-3CAB-4597-AF21-86751B91DDF1}" srcId="{59D1D4CF-3016-45BB-A6F6-7BFF9ABE2AE8}" destId="{FFB2D643-FFEF-4D4D-8003-4DF4D1D001D3}" srcOrd="1" destOrd="0" parTransId="{678D1417-8F5C-482F-B73F-31423FABBE8E}" sibTransId="{3C35AC83-71F8-4441-B865-D6D967234905}"/>
    <dgm:cxn modelId="{203CCD9E-4159-46AB-8574-E1508A46AEF3}" srcId="{8AA26E5E-55C0-48BC-911D-958EF6832F0B}" destId="{CF85F47E-A230-41D0-821C-FBD76F6F6757}" srcOrd="0" destOrd="0" parTransId="{4BDED016-D514-4698-A28E-5F7C478EB24B}" sibTransId="{0D3BB706-B719-4202-8737-A8353D50C01B}"/>
    <dgm:cxn modelId="{B14D900A-DF90-4FB5-B913-E10E262A9B02}" type="presOf" srcId="{ADB58342-8AB1-4C06-8495-171D0C0D4E5C}" destId="{DB85CD13-551E-4707-A8B0-550994D13C52}" srcOrd="0" destOrd="0" presId="urn:microsoft.com/office/officeart/2005/8/layout/vList5"/>
    <dgm:cxn modelId="{0C412015-AB52-4D0A-AE29-15EC715A013B}" srcId="{B6031102-793C-4584-834A-A5A9C7EEF6A3}" destId="{ADB58342-8AB1-4C06-8495-171D0C0D4E5C}" srcOrd="0" destOrd="0" parTransId="{F9E27E9B-EF1A-444F-8138-4C40A03CA2CE}" sibTransId="{6BAA7002-06DF-43C8-A004-4AC7EC60A3BA}"/>
    <dgm:cxn modelId="{42DB8E68-4BAB-497F-B126-2E3BB118C745}" srcId="{ADB58342-8AB1-4C06-8495-171D0C0D4E5C}" destId="{71E64B25-85F3-4110-8F12-3785463F8269}" srcOrd="0" destOrd="0" parTransId="{8DC29866-0EC1-49BD-8287-FC7BC791D7A7}" sibTransId="{84EBE923-2958-401B-9053-9C5BFE448D96}"/>
    <dgm:cxn modelId="{BB8EAD1A-7FDA-4323-8E19-EB2AF7E8C2E2}" srcId="{8AA26E5E-55C0-48BC-911D-958EF6832F0B}" destId="{FB98F793-D964-4970-B991-D713E1CEF16D}" srcOrd="1" destOrd="0" parTransId="{257CC37A-A9DA-470A-9719-4CDFCA161E35}" sibTransId="{26A3B530-5605-49FC-9E9E-40754351200E}"/>
    <dgm:cxn modelId="{4D15D3FD-866D-4814-B1E9-D84F664DFFC0}" type="presParOf" srcId="{A1104AC4-0C55-4C10-A76B-3628A0DE84E2}" destId="{0EA96AA1-DB79-495F-9091-496FF173F044}" srcOrd="0" destOrd="0" presId="urn:microsoft.com/office/officeart/2005/8/layout/vList5"/>
    <dgm:cxn modelId="{76B83F9A-C160-40A6-A252-40E9B90A3606}" type="presParOf" srcId="{0EA96AA1-DB79-495F-9091-496FF173F044}" destId="{DB85CD13-551E-4707-A8B0-550994D13C52}" srcOrd="0" destOrd="0" presId="urn:microsoft.com/office/officeart/2005/8/layout/vList5"/>
    <dgm:cxn modelId="{EFB01C72-E9C7-4605-861C-C7A248DF8917}" type="presParOf" srcId="{0EA96AA1-DB79-495F-9091-496FF173F044}" destId="{2CCD07A6-3859-4499-A0E0-045DBE6CAE84}" srcOrd="1" destOrd="0" presId="urn:microsoft.com/office/officeart/2005/8/layout/vList5"/>
    <dgm:cxn modelId="{65E984A4-5C24-4A2A-AC84-62AA3075CFE1}" type="presParOf" srcId="{A1104AC4-0C55-4C10-A76B-3628A0DE84E2}" destId="{9693D6D4-E4E8-4360-B93C-F1A4FE897F12}" srcOrd="1" destOrd="0" presId="urn:microsoft.com/office/officeart/2005/8/layout/vList5"/>
    <dgm:cxn modelId="{BD35696B-CE4A-43D0-835F-1801CED40FA6}" type="presParOf" srcId="{A1104AC4-0C55-4C10-A76B-3628A0DE84E2}" destId="{771B288A-88E9-46A3-8046-B8615F98E012}" srcOrd="2" destOrd="0" presId="urn:microsoft.com/office/officeart/2005/8/layout/vList5"/>
    <dgm:cxn modelId="{85AF372D-C9F8-44D8-A4D5-6D28B6F5553F}" type="presParOf" srcId="{771B288A-88E9-46A3-8046-B8615F98E012}" destId="{1AA5976C-EDF3-4BFF-8AAB-B16ADE4A5556}" srcOrd="0" destOrd="0" presId="urn:microsoft.com/office/officeart/2005/8/layout/vList5"/>
    <dgm:cxn modelId="{00C97EAB-2FF6-47BF-B903-3B92D21F1DB8}" type="presParOf" srcId="{771B288A-88E9-46A3-8046-B8615F98E012}" destId="{8FACB1BC-FA8D-4CD7-9D23-B0BA4D0AA5A5}" srcOrd="1" destOrd="0" presId="urn:microsoft.com/office/officeart/2005/8/layout/vList5"/>
    <dgm:cxn modelId="{AE09E1E6-183E-4E9A-886D-45095DA5B968}" type="presParOf" srcId="{A1104AC4-0C55-4C10-A76B-3628A0DE84E2}" destId="{0442391C-3D57-4C78-8F4A-CD606B2036F3}" srcOrd="3" destOrd="0" presId="urn:microsoft.com/office/officeart/2005/8/layout/vList5"/>
    <dgm:cxn modelId="{BDB118C3-CC73-4F25-9ACE-B09CA41864D3}" type="presParOf" srcId="{A1104AC4-0C55-4C10-A76B-3628A0DE84E2}" destId="{EEBE6822-E247-46C4-8C41-E70F4969D416}" srcOrd="4" destOrd="0" presId="urn:microsoft.com/office/officeart/2005/8/layout/vList5"/>
    <dgm:cxn modelId="{61D441F7-7CEE-4A88-9C0C-73B6F285B091}" type="presParOf" srcId="{EEBE6822-E247-46C4-8C41-E70F4969D416}" destId="{5454AB34-501D-464E-8326-E88A3D8D2405}" srcOrd="0" destOrd="0" presId="urn:microsoft.com/office/officeart/2005/8/layout/vList5"/>
    <dgm:cxn modelId="{E5AF549F-1A98-4904-8E8F-9BA6D33078DE}" type="presParOf" srcId="{EEBE6822-E247-46C4-8C41-E70F4969D416}" destId="{8A26DA4D-B94B-4B6A-ABF6-813D22C90D62}"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CD07A6-3859-4499-A0E0-045DBE6CAE84}">
      <dsp:nvSpPr>
        <dsp:cNvPr id="0" name=""/>
        <dsp:cNvSpPr/>
      </dsp:nvSpPr>
      <dsp:spPr>
        <a:xfrm rot="5400000">
          <a:off x="6985671" y="-3072428"/>
          <a:ext cx="893090" cy="7256949"/>
        </a:xfrm>
        <a:prstGeom prst="round2SameRect">
          <a:avLst/>
        </a:prstGeom>
        <a:solidFill>
          <a:schemeClr val="accent3">
            <a:lumMod val="20000"/>
            <a:lumOff val="80000"/>
          </a:schemeClr>
        </a:solidFill>
        <a:ln w="22225" cap="rnd" cmpd="sng" algn="ctr">
          <a:solidFill>
            <a:schemeClr val="lt1"/>
          </a:solidFill>
          <a:prstDash val="solid"/>
        </a:ln>
        <a:effectLst/>
        <a:scene3d>
          <a:camera prst="orthographicFront">
            <a:rot lat="0" lon="0" rev="0"/>
          </a:camera>
          <a:lightRig rig="soft" dir="t">
            <a:rot lat="0" lon="0" rev="0"/>
          </a:lightRig>
        </a:scene3d>
        <a:sp3d/>
      </dsp:spPr>
      <dsp:style>
        <a:lnRef idx="3">
          <a:schemeClr val="lt1"/>
        </a:lnRef>
        <a:fillRef idx="1">
          <a:schemeClr val="accent1"/>
        </a:fillRef>
        <a:effectRef idx="1">
          <a:schemeClr val="accent1"/>
        </a:effectRef>
        <a:fontRef idx="minor">
          <a:schemeClr val="lt1"/>
        </a:fontRef>
      </dsp:style>
      <dsp:txBody>
        <a:bodyPr spcFirstLastPara="0" vert="horz" wrap="square" lIns="247650" tIns="123825" rIns="247650" bIns="123825" numCol="1" spcCol="1270" anchor="ctr" anchorCtr="0">
          <a:noAutofit/>
        </a:bodyPr>
        <a:lstStyle/>
        <a:p>
          <a:pPr marL="0" marR="0" lvl="1" indent="0" algn="r" defTabSz="914400" rtl="1" eaLnBrk="1" fontAlgn="auto" latinLnBrk="0" hangingPunct="1">
            <a:lnSpc>
              <a:spcPct val="100000"/>
            </a:lnSpc>
            <a:spcBef>
              <a:spcPct val="0"/>
            </a:spcBef>
            <a:spcAft>
              <a:spcPts val="0"/>
            </a:spcAft>
            <a:buClrTx/>
            <a:buSzTx/>
            <a:buFontTx/>
            <a:buChar char="••"/>
            <a:tabLst/>
            <a:defRPr/>
          </a:pPr>
          <a:r>
            <a:rPr lang="fa-IR" sz="2200" b="0" kern="1200" dirty="0" smtClean="0">
              <a:solidFill>
                <a:schemeClr val="tx1"/>
              </a:solidFill>
              <a:cs typeface="B Roya" pitchFamily="2" charset="-78"/>
            </a:rPr>
            <a:t> </a:t>
          </a:r>
          <a:r>
            <a:rPr lang="fa-IR" sz="2200" b="1" kern="1200" dirty="0" smtClean="0">
              <a:solidFill>
                <a:schemeClr val="tx1"/>
              </a:solidFill>
              <a:cs typeface="B Roya" pitchFamily="2" charset="-78"/>
            </a:rPr>
            <a:t>آزمون ماتریس پیش رونده استاندارد ریون</a:t>
          </a:r>
        </a:p>
        <a:p>
          <a:pPr marL="114300" lvl="1" indent="0" algn="r" defTabSz="577850" rtl="1">
            <a:lnSpc>
              <a:spcPct val="100000"/>
            </a:lnSpc>
            <a:spcBef>
              <a:spcPct val="0"/>
            </a:spcBef>
            <a:spcAft>
              <a:spcPct val="15000"/>
            </a:spcAft>
            <a:buChar char="••"/>
          </a:pPr>
          <a:r>
            <a:rPr lang="en-US" sz="2200" b="0" kern="1200" dirty="0" smtClean="0">
              <a:solidFill>
                <a:schemeClr val="tx1"/>
              </a:solidFill>
              <a:cs typeface="B Roya" pitchFamily="2" charset="-78"/>
            </a:rPr>
            <a:t>Standard Progressive Matrices Test </a:t>
          </a:r>
          <a:endParaRPr lang="fa-IR" sz="2200" b="0" kern="1200" dirty="0">
            <a:solidFill>
              <a:schemeClr val="tx1"/>
            </a:solidFill>
            <a:cs typeface="B Roya" pitchFamily="2" charset="-78"/>
          </a:endParaRPr>
        </a:p>
      </dsp:txBody>
      <dsp:txXfrm rot="-5400000">
        <a:off x="3803742" y="153098"/>
        <a:ext cx="7213352" cy="805896"/>
      </dsp:txXfrm>
    </dsp:sp>
    <dsp:sp modelId="{DB85CD13-551E-4707-A8B0-550994D13C52}">
      <dsp:nvSpPr>
        <dsp:cNvPr id="0" name=""/>
        <dsp:cNvSpPr/>
      </dsp:nvSpPr>
      <dsp:spPr>
        <a:xfrm>
          <a:off x="250820" y="797"/>
          <a:ext cx="3552920" cy="1110497"/>
        </a:xfrm>
        <a:prstGeom prst="roundRect">
          <a:avLst/>
        </a:prstGeom>
        <a:solidFill>
          <a:srgbClr val="FF75B0"/>
        </a:solidFill>
        <a:ln>
          <a:noFill/>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0">
          <a:scrgbClr r="0" g="0" b="0"/>
        </a:lnRef>
        <a:fillRef idx="1">
          <a:scrgbClr r="0" g="0" b="0"/>
        </a:fillRef>
        <a:effectRef idx="2">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rtl="1">
            <a:lnSpc>
              <a:spcPct val="90000"/>
            </a:lnSpc>
            <a:spcBef>
              <a:spcPct val="0"/>
            </a:spcBef>
            <a:spcAft>
              <a:spcPct val="35000"/>
            </a:spcAft>
          </a:pPr>
          <a:r>
            <a:rPr lang="en-US" sz="2800" kern="1200" dirty="0" smtClean="0">
              <a:solidFill>
                <a:schemeClr val="tx1"/>
              </a:solidFill>
              <a:cs typeface="B Homa" pitchFamily="2" charset="-78"/>
            </a:rPr>
            <a:t>S.P.M</a:t>
          </a:r>
          <a:endParaRPr lang="fa-IR" sz="2800" kern="1200" dirty="0">
            <a:solidFill>
              <a:schemeClr val="tx1"/>
            </a:solidFill>
            <a:cs typeface="B Homa" pitchFamily="2" charset="-78"/>
          </a:endParaRPr>
        </a:p>
      </dsp:txBody>
      <dsp:txXfrm>
        <a:off x="305030" y="55007"/>
        <a:ext cx="3444500" cy="1002077"/>
      </dsp:txXfrm>
    </dsp:sp>
    <dsp:sp modelId="{8FACB1BC-FA8D-4CD7-9D23-B0BA4D0AA5A5}">
      <dsp:nvSpPr>
        <dsp:cNvPr id="0" name=""/>
        <dsp:cNvSpPr/>
      </dsp:nvSpPr>
      <dsp:spPr>
        <a:xfrm rot="5400000">
          <a:off x="6938434" y="-1826408"/>
          <a:ext cx="1042508" cy="7256949"/>
        </a:xfrm>
        <a:prstGeom prst="round2SameRect">
          <a:avLst/>
        </a:prstGeom>
        <a:solidFill>
          <a:schemeClr val="accent3">
            <a:lumMod val="20000"/>
            <a:lumOff val="80000"/>
          </a:schemeClr>
        </a:solidFill>
        <a:ln w="22225" cap="rnd" cmpd="sng" algn="ctr">
          <a:solidFill>
            <a:schemeClr val="lt1"/>
          </a:solidFill>
          <a:prstDash val="solid"/>
        </a:ln>
        <a:effectLst/>
        <a:scene3d>
          <a:camera prst="orthographicFront">
            <a:rot lat="0" lon="0" rev="0"/>
          </a:camera>
          <a:lightRig rig="soft" dir="t">
            <a:rot lat="0" lon="0" rev="0"/>
          </a:lightRig>
        </a:scene3d>
        <a:sp3d/>
      </dsp:spPr>
      <dsp:style>
        <a:lnRef idx="3">
          <a:schemeClr val="lt1"/>
        </a:lnRef>
        <a:fillRef idx="1">
          <a:schemeClr val="accent1"/>
        </a:fillRef>
        <a:effectRef idx="1">
          <a:schemeClr val="accent1"/>
        </a:effectRef>
        <a:fontRef idx="minor">
          <a:schemeClr val="lt1"/>
        </a:fontRef>
      </dsp:style>
      <dsp:txBody>
        <a:bodyPr spcFirstLastPara="0" vert="horz" wrap="square" lIns="247650" tIns="123825" rIns="247650" bIns="123825" numCol="1" spcCol="1270" anchor="ctr" anchorCtr="0">
          <a:noAutofit/>
        </a:bodyPr>
        <a:lstStyle/>
        <a:p>
          <a:pPr marL="0" marR="0" lvl="1" indent="0" algn="r" defTabSz="914400" rtl="1" eaLnBrk="1" fontAlgn="auto" latinLnBrk="0" hangingPunct="1">
            <a:lnSpc>
              <a:spcPct val="100000"/>
            </a:lnSpc>
            <a:spcBef>
              <a:spcPct val="0"/>
            </a:spcBef>
            <a:spcAft>
              <a:spcPts val="0"/>
            </a:spcAft>
            <a:buClrTx/>
            <a:buSzTx/>
            <a:buFontTx/>
            <a:buChar char="••"/>
            <a:tabLst/>
            <a:defRPr/>
          </a:pPr>
          <a:r>
            <a:rPr lang="fa-IR" sz="2200" b="0" kern="1200" dirty="0" smtClean="0">
              <a:solidFill>
                <a:schemeClr val="tx1"/>
              </a:solidFill>
              <a:cs typeface="B Roya" pitchFamily="2" charset="-78"/>
            </a:rPr>
            <a:t> </a:t>
          </a:r>
          <a:r>
            <a:rPr lang="fa-IR" sz="2200" b="1" kern="1200" dirty="0" smtClean="0">
              <a:solidFill>
                <a:schemeClr val="tx1"/>
              </a:solidFill>
              <a:cs typeface="B Roya" pitchFamily="2" charset="-78"/>
            </a:rPr>
            <a:t>آزمون ماتریس پیش رونده پیشرفته ریون</a:t>
          </a:r>
        </a:p>
        <a:p>
          <a:pPr marL="114300" lvl="1" indent="0" algn="r" defTabSz="533400" rtl="1">
            <a:lnSpc>
              <a:spcPct val="100000"/>
            </a:lnSpc>
            <a:spcBef>
              <a:spcPct val="0"/>
            </a:spcBef>
            <a:spcAft>
              <a:spcPct val="15000"/>
            </a:spcAft>
            <a:buChar char="••"/>
          </a:pPr>
          <a:r>
            <a:rPr lang="fa-IR" sz="2200" b="0" kern="1200" dirty="0" smtClean="0">
              <a:solidFill>
                <a:schemeClr val="tx1"/>
              </a:solidFill>
              <a:cs typeface="B Roya" pitchFamily="2" charset="-78"/>
            </a:rPr>
            <a:t> </a:t>
          </a:r>
          <a:r>
            <a:rPr lang="en-US" sz="2200" b="0" kern="1200" dirty="0" smtClean="0">
              <a:solidFill>
                <a:schemeClr val="tx1"/>
              </a:solidFill>
              <a:cs typeface="B Roya" pitchFamily="2" charset="-78"/>
            </a:rPr>
            <a:t>Advanced Progressive Matrices Test</a:t>
          </a:r>
          <a:endParaRPr lang="fa-IR" sz="2200" b="0" kern="1200" dirty="0">
            <a:solidFill>
              <a:schemeClr val="tx1"/>
            </a:solidFill>
            <a:cs typeface="B Roya" pitchFamily="2" charset="-78"/>
          </a:endParaRPr>
        </a:p>
      </dsp:txBody>
      <dsp:txXfrm rot="-5400000">
        <a:off x="3831214" y="1331703"/>
        <a:ext cx="7206058" cy="940726"/>
      </dsp:txXfrm>
    </dsp:sp>
    <dsp:sp modelId="{1AA5976C-EDF3-4BFF-8AAB-B16ADE4A5556}">
      <dsp:nvSpPr>
        <dsp:cNvPr id="0" name=""/>
        <dsp:cNvSpPr/>
      </dsp:nvSpPr>
      <dsp:spPr>
        <a:xfrm>
          <a:off x="250820" y="1294010"/>
          <a:ext cx="3580393" cy="1016111"/>
        </a:xfrm>
        <a:prstGeom prst="roundRect">
          <a:avLst/>
        </a:prstGeom>
        <a:solidFill>
          <a:srgbClr val="FF75B0"/>
        </a:solidFill>
        <a:ln>
          <a:noFill/>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0">
          <a:scrgbClr r="0" g="0" b="0"/>
        </a:lnRef>
        <a:fillRef idx="1">
          <a:scrgbClr r="0" g="0" b="0"/>
        </a:fillRef>
        <a:effectRef idx="2">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rtl="1">
            <a:lnSpc>
              <a:spcPct val="90000"/>
            </a:lnSpc>
            <a:spcBef>
              <a:spcPct val="0"/>
            </a:spcBef>
            <a:spcAft>
              <a:spcPct val="35000"/>
            </a:spcAft>
          </a:pPr>
          <a:r>
            <a:rPr lang="en-US" sz="2800" kern="1200" dirty="0" smtClean="0">
              <a:solidFill>
                <a:schemeClr val="tx1"/>
              </a:solidFill>
              <a:cs typeface="B Homa" pitchFamily="2" charset="-78"/>
            </a:rPr>
            <a:t>A.P.M</a:t>
          </a:r>
          <a:endParaRPr lang="fa-IR" sz="2800" kern="1200" dirty="0">
            <a:solidFill>
              <a:schemeClr val="tx1"/>
            </a:solidFill>
            <a:cs typeface="B Homa" pitchFamily="2" charset="-78"/>
          </a:endParaRPr>
        </a:p>
      </dsp:txBody>
      <dsp:txXfrm>
        <a:off x="300422" y="1343612"/>
        <a:ext cx="3481189" cy="916907"/>
      </dsp:txXfrm>
    </dsp:sp>
    <dsp:sp modelId="{8A26DA4D-B94B-4B6A-ABF6-813D22C90D62}">
      <dsp:nvSpPr>
        <dsp:cNvPr id="0" name=""/>
        <dsp:cNvSpPr/>
      </dsp:nvSpPr>
      <dsp:spPr>
        <a:xfrm rot="5400000">
          <a:off x="6908771" y="-627583"/>
          <a:ext cx="1002150" cy="7256949"/>
        </a:xfrm>
        <a:prstGeom prst="round2SameRect">
          <a:avLst/>
        </a:prstGeom>
        <a:solidFill>
          <a:schemeClr val="accent3">
            <a:lumMod val="20000"/>
            <a:lumOff val="80000"/>
          </a:schemeClr>
        </a:solidFill>
        <a:ln w="22225" cap="rnd" cmpd="sng" algn="ctr">
          <a:solidFill>
            <a:schemeClr val="lt1"/>
          </a:solidFill>
          <a:prstDash val="solid"/>
        </a:ln>
        <a:effectLst/>
        <a:scene3d>
          <a:camera prst="orthographicFront">
            <a:rot lat="0" lon="0" rev="0"/>
          </a:camera>
          <a:lightRig rig="soft" dir="t">
            <a:rot lat="0" lon="0" rev="0"/>
          </a:lightRig>
        </a:scene3d>
        <a:sp3d/>
      </dsp:spPr>
      <dsp:style>
        <a:lnRef idx="3">
          <a:schemeClr val="lt1"/>
        </a:lnRef>
        <a:fillRef idx="1">
          <a:schemeClr val="accent1"/>
        </a:fillRef>
        <a:effectRef idx="1">
          <a:schemeClr val="accent1"/>
        </a:effectRef>
        <a:fontRef idx="minor">
          <a:schemeClr val="lt1"/>
        </a:fontRef>
      </dsp:style>
      <dsp:txBody>
        <a:bodyPr spcFirstLastPara="0" vert="horz" wrap="square" lIns="247650" tIns="123825" rIns="247650" bIns="123825" numCol="1" spcCol="1270" anchor="ctr" anchorCtr="0">
          <a:noAutofit/>
        </a:bodyPr>
        <a:lstStyle/>
        <a:p>
          <a:pPr marL="0" marR="0" lvl="1" indent="0" algn="r" defTabSz="914400" rtl="1" eaLnBrk="1" fontAlgn="auto" latinLnBrk="0" hangingPunct="1">
            <a:lnSpc>
              <a:spcPct val="100000"/>
            </a:lnSpc>
            <a:spcBef>
              <a:spcPct val="0"/>
            </a:spcBef>
            <a:spcAft>
              <a:spcPts val="0"/>
            </a:spcAft>
            <a:buClrTx/>
            <a:buSzTx/>
            <a:buFontTx/>
            <a:buChar char="••"/>
            <a:tabLst/>
            <a:defRPr/>
          </a:pPr>
          <a:r>
            <a:rPr lang="fa-IR" sz="2200" b="0" kern="1200" dirty="0" smtClean="0">
              <a:solidFill>
                <a:schemeClr val="tx1"/>
              </a:solidFill>
              <a:cs typeface="B Roya" pitchFamily="2" charset="-78"/>
            </a:rPr>
            <a:t> </a:t>
          </a:r>
          <a:r>
            <a:rPr lang="fa-IR" sz="2200" b="1" kern="1200" dirty="0" smtClean="0">
              <a:solidFill>
                <a:schemeClr val="tx1"/>
              </a:solidFill>
              <a:cs typeface="B Roya" pitchFamily="2" charset="-78"/>
            </a:rPr>
            <a:t>آزمون ماتریس پیش رونده رنگی</a:t>
          </a:r>
        </a:p>
        <a:p>
          <a:pPr marL="171450" lvl="1" indent="0" algn="r" defTabSz="711200" rtl="1">
            <a:lnSpc>
              <a:spcPct val="100000"/>
            </a:lnSpc>
            <a:spcBef>
              <a:spcPct val="0"/>
            </a:spcBef>
            <a:spcAft>
              <a:spcPct val="15000"/>
            </a:spcAft>
            <a:buChar char="••"/>
          </a:pPr>
          <a:r>
            <a:rPr lang="en-US" sz="2200" b="0" kern="1200" dirty="0" smtClean="0">
              <a:solidFill>
                <a:schemeClr val="tx1"/>
              </a:solidFill>
              <a:cs typeface="B Roya" pitchFamily="2" charset="-78"/>
            </a:rPr>
            <a:t>Color Progressive Matrices Test </a:t>
          </a:r>
          <a:endParaRPr lang="fa-IR" sz="2200" b="0" kern="1200" dirty="0"/>
        </a:p>
      </dsp:txBody>
      <dsp:txXfrm rot="-5400000">
        <a:off x="3781372" y="2548737"/>
        <a:ext cx="7208028" cy="904308"/>
      </dsp:txXfrm>
    </dsp:sp>
    <dsp:sp modelId="{5454AB34-501D-464E-8326-E88A3D8D2405}">
      <dsp:nvSpPr>
        <dsp:cNvPr id="0" name=""/>
        <dsp:cNvSpPr/>
      </dsp:nvSpPr>
      <dsp:spPr>
        <a:xfrm>
          <a:off x="250820" y="2492836"/>
          <a:ext cx="3538021" cy="1122703"/>
        </a:xfrm>
        <a:prstGeom prst="roundRect">
          <a:avLst/>
        </a:prstGeom>
        <a:solidFill>
          <a:srgbClr val="FF75B0"/>
        </a:solidFill>
        <a:ln>
          <a:noFill/>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0">
          <a:scrgbClr r="0" g="0" b="0"/>
        </a:lnRef>
        <a:fillRef idx="1">
          <a:scrgbClr r="0" g="0" b="0"/>
        </a:fillRef>
        <a:effectRef idx="2">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rtl="1">
            <a:lnSpc>
              <a:spcPct val="90000"/>
            </a:lnSpc>
            <a:spcBef>
              <a:spcPct val="0"/>
            </a:spcBef>
            <a:spcAft>
              <a:spcPct val="35000"/>
            </a:spcAft>
          </a:pPr>
          <a:r>
            <a:rPr lang="en-US" sz="2800" kern="1200" dirty="0" smtClean="0">
              <a:solidFill>
                <a:schemeClr val="tx1"/>
              </a:solidFill>
              <a:cs typeface="B Homa" pitchFamily="2" charset="-78"/>
            </a:rPr>
            <a:t>C.P.M</a:t>
          </a:r>
          <a:endParaRPr lang="fa-IR" sz="2800" kern="1200" dirty="0">
            <a:solidFill>
              <a:schemeClr val="tx1"/>
            </a:solidFill>
            <a:cs typeface="B Homa" pitchFamily="2" charset="-78"/>
          </a:endParaRPr>
        </a:p>
      </dsp:txBody>
      <dsp:txXfrm>
        <a:off x="305626" y="2547642"/>
        <a:ext cx="3428409" cy="1013091"/>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9D0BE0-2EDB-48D2-8056-FC928A1A3D46}" type="datetimeFigureOut">
              <a:rPr lang="en-US" smtClean="0"/>
              <a:t>6/18/2021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728F77-653F-45C0-86C9-D07D81D04E71}" type="slidenum">
              <a:rPr lang="en-US" smtClean="0"/>
              <a:t>‹#›</a:t>
            </a:fld>
            <a:endParaRPr lang="en-US"/>
          </a:p>
        </p:txBody>
      </p:sp>
    </p:spTree>
    <p:extLst>
      <p:ext uri="{BB962C8B-B14F-4D97-AF65-F5344CB8AC3E}">
        <p14:creationId xmlns:p14="http://schemas.microsoft.com/office/powerpoint/2010/main" val="28425281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6/18/2021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6/18/2021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6/18/2021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6/18/2021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fa.wikipedia.org/wiki/%D9%87%D9%88%D8%B4"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Autofit/>
          </a:bodyPr>
          <a:lstStyle/>
          <a:p>
            <a:pPr algn="ctr" rtl="1">
              <a:lnSpc>
                <a:spcPct val="110000"/>
              </a:lnSpc>
            </a:pPr>
            <a:r>
              <a:rPr lang="fa-IR" sz="3600" b="1" dirty="0" smtClean="0">
                <a:solidFill>
                  <a:srgbClr val="C00000"/>
                </a:solidFill>
                <a:cs typeface="B Zar" panose="00000400000000000000" pitchFamily="2" charset="-78"/>
              </a:rPr>
              <a:t>آزمون هوش ریون </a:t>
            </a:r>
            <a:r>
              <a:rPr lang="fa-IR" sz="3600" b="1" dirty="0" smtClean="0">
                <a:solidFill>
                  <a:srgbClr val="C00000"/>
                </a:solidFill>
                <a:cs typeface="B Zar" panose="00000400000000000000" pitchFamily="2" charset="-78"/>
              </a:rPr>
              <a:t>بزرگسالان</a:t>
            </a:r>
            <a:endParaRPr lang="en-US" sz="3600" b="1" dirty="0" smtClean="0">
              <a:solidFill>
                <a:srgbClr val="C00000"/>
              </a:solidFill>
              <a:cs typeface="B Zar" panose="00000400000000000000" pitchFamily="2" charset="-78"/>
            </a:endParaRPr>
          </a:p>
          <a:p>
            <a:pPr algn="ctr" rtl="1">
              <a:lnSpc>
                <a:spcPct val="110000"/>
              </a:lnSpc>
            </a:pPr>
            <a:r>
              <a:rPr lang="fa-IR" sz="3600" b="1" dirty="0" smtClean="0">
                <a:solidFill>
                  <a:srgbClr val="C00000"/>
                </a:solidFill>
                <a:cs typeface="B Zar" panose="00000400000000000000" pitchFamily="2" charset="-78"/>
              </a:rPr>
              <a:t>(9 سال و بالاتر)</a:t>
            </a:r>
          </a:p>
          <a:p>
            <a:pPr algn="ctr" rtl="1">
              <a:lnSpc>
                <a:spcPct val="110000"/>
              </a:lnSpc>
            </a:pPr>
            <a:endParaRPr lang="fa-IR" sz="2800" b="1" dirty="0" smtClean="0">
              <a:solidFill>
                <a:srgbClr val="C00000"/>
              </a:solidFill>
              <a:cs typeface="B Zar" panose="00000400000000000000" pitchFamily="2" charset="-78"/>
            </a:endParaRPr>
          </a:p>
          <a:p>
            <a:pPr algn="ctr" rtl="1">
              <a:lnSpc>
                <a:spcPct val="110000"/>
              </a:lnSpc>
            </a:pPr>
            <a:r>
              <a:rPr lang="fa-IR" sz="2800" b="1" dirty="0" smtClean="0">
                <a:solidFill>
                  <a:srgbClr val="0070C0"/>
                </a:solidFill>
                <a:cs typeface="B Zar" panose="00000400000000000000" pitchFamily="2" charset="-78"/>
              </a:rPr>
              <a:t>دکتر </a:t>
            </a:r>
            <a:r>
              <a:rPr lang="fa-IR" sz="2800" b="1" dirty="0" smtClean="0">
                <a:solidFill>
                  <a:srgbClr val="0070C0"/>
                </a:solidFill>
                <a:cs typeface="B Zar" panose="00000400000000000000" pitchFamily="2" charset="-78"/>
              </a:rPr>
              <a:t>رضا برومند</a:t>
            </a:r>
            <a:endParaRPr lang="en-US" sz="2800" b="1" dirty="0">
              <a:solidFill>
                <a:srgbClr val="0070C0"/>
              </a:solidFill>
              <a:cs typeface="B Zar" panose="00000400000000000000" pitchFamily="2" charset="-78"/>
            </a:endParaRPr>
          </a:p>
        </p:txBody>
      </p:sp>
    </p:spTree>
    <p:extLst>
      <p:ext uri="{BB962C8B-B14F-4D97-AF65-F5344CB8AC3E}">
        <p14:creationId xmlns:p14="http://schemas.microsoft.com/office/powerpoint/2010/main" val="9236883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068778" y="1864426"/>
            <a:ext cx="10672117" cy="4493532"/>
          </a:xfrm>
        </p:spPr>
        <p:style>
          <a:lnRef idx="1">
            <a:schemeClr val="accent5"/>
          </a:lnRef>
          <a:fillRef idx="2">
            <a:schemeClr val="accent5"/>
          </a:fillRef>
          <a:effectRef idx="1">
            <a:schemeClr val="accent5"/>
          </a:effectRef>
          <a:fontRef idx="minor">
            <a:schemeClr val="dk1"/>
          </a:fontRef>
        </p:style>
        <p:txBody>
          <a:bodyPr>
            <a:normAutofit/>
          </a:bodyPr>
          <a:lstStyle/>
          <a:p>
            <a:pPr algn="r" rtl="1">
              <a:lnSpc>
                <a:spcPct val="150000"/>
              </a:lnSpc>
              <a:buClr>
                <a:schemeClr val="tx1"/>
              </a:buClr>
              <a:buFont typeface="Wingdings" pitchFamily="2" charset="2"/>
              <a:buChar char="v"/>
            </a:pPr>
            <a:r>
              <a:rPr lang="fa-IR" sz="3200" b="1" dirty="0" smtClean="0">
                <a:cs typeface="B Zar" panose="00000400000000000000" pitchFamily="2" charset="-78"/>
              </a:rPr>
              <a:t> آزمون های پیش رونده ریون یک آزمون گروهی هوش است و همچنین یک آزمون غیر کلامی .</a:t>
            </a:r>
          </a:p>
          <a:p>
            <a:pPr algn="r" rtl="1">
              <a:lnSpc>
                <a:spcPct val="150000"/>
              </a:lnSpc>
              <a:buClr>
                <a:schemeClr val="tx1"/>
              </a:buClr>
              <a:buFont typeface="Wingdings" pitchFamily="2" charset="2"/>
              <a:buChar char="v"/>
            </a:pPr>
            <a:r>
              <a:rPr lang="fa-IR" sz="3200" b="1" dirty="0" smtClean="0">
                <a:cs typeface="B Zar" panose="00000400000000000000" pitchFamily="2" charset="-78"/>
              </a:rPr>
              <a:t> این آزمون به طور کلی برای هر کسی کاربرد دارد . یعنی این آزمون را هم برای کودکان و هم برای بزرگسالان ( 5 الی 65 سال ) و همچنین در هر جامعه ای می توان استفاده کرد .</a:t>
            </a:r>
          </a:p>
          <a:p>
            <a:pPr marL="342900" indent="-342900" algn="r" rtl="1">
              <a:lnSpc>
                <a:spcPct val="150000"/>
              </a:lnSpc>
              <a:buClr>
                <a:schemeClr val="tx1"/>
              </a:buClr>
              <a:buNone/>
            </a:pPr>
            <a:endParaRPr lang="fa-IR" sz="3200" b="1" dirty="0" smtClean="0">
              <a:cs typeface="B Zar" panose="00000400000000000000" pitchFamily="2" charset="-78"/>
            </a:endParaRPr>
          </a:p>
          <a:p>
            <a:pPr algn="r" rtl="1">
              <a:buClr>
                <a:schemeClr val="tx1"/>
              </a:buClr>
              <a:buNone/>
            </a:pPr>
            <a:endParaRPr lang="fa-IR" sz="3200" b="1" dirty="0" smtClean="0">
              <a:cs typeface="B Zar" panose="00000400000000000000" pitchFamily="2" charset="-78"/>
            </a:endParaRPr>
          </a:p>
          <a:p>
            <a:pPr algn="r" rtl="1">
              <a:buClr>
                <a:schemeClr val="tx1"/>
              </a:buClr>
              <a:buNone/>
            </a:pPr>
            <a:endParaRPr lang="fa-IR" sz="3200" b="1" dirty="0" smtClean="0">
              <a:cs typeface="B Zar" panose="00000400000000000000" pitchFamily="2" charset="-78"/>
            </a:endParaRPr>
          </a:p>
        </p:txBody>
      </p:sp>
      <p:sp>
        <p:nvSpPr>
          <p:cNvPr id="4" name="Title 1"/>
          <p:cNvSpPr>
            <a:spLocks noGrp="1"/>
          </p:cNvSpPr>
          <p:nvPr>
            <p:ph type="title"/>
          </p:nvPr>
        </p:nvSpPr>
        <p:spPr>
          <a:xfrm>
            <a:off x="1140030" y="586154"/>
            <a:ext cx="10641505" cy="937846"/>
          </a:xfrm>
          <a:solidFill>
            <a:schemeClr val="accent1">
              <a:lumMod val="60000"/>
              <a:lumOff val="40000"/>
            </a:schemeClr>
          </a:solidFill>
        </p:spPr>
        <p:style>
          <a:lnRef idx="3">
            <a:schemeClr val="lt1"/>
          </a:lnRef>
          <a:fillRef idx="1">
            <a:schemeClr val="accent1"/>
          </a:fillRef>
          <a:effectRef idx="1">
            <a:schemeClr val="accent1"/>
          </a:effectRef>
          <a:fontRef idx="minor">
            <a:schemeClr val="lt1"/>
          </a:fontRef>
        </p:style>
        <p:txBody>
          <a:bodyPr anchor="ctr">
            <a:normAutofit/>
          </a:bodyPr>
          <a:lstStyle/>
          <a:p>
            <a:pPr algn="ctr" rtl="1"/>
            <a:r>
              <a:rPr lang="fa-IR" b="1" dirty="0" smtClean="0">
                <a:solidFill>
                  <a:schemeClr val="tx1"/>
                </a:solidFill>
                <a:cs typeface="B Zar" panose="00000400000000000000" pitchFamily="2" charset="-78"/>
              </a:rPr>
              <a:t>( آزمون ریون-</a:t>
            </a:r>
            <a:r>
              <a:rPr lang="en-US" b="1" dirty="0" smtClean="0">
                <a:solidFill>
                  <a:schemeClr val="tx1"/>
                </a:solidFill>
                <a:cs typeface="B Zar" panose="00000400000000000000" pitchFamily="2" charset="-78"/>
              </a:rPr>
              <a:t> raven </a:t>
            </a:r>
            <a:r>
              <a:rPr lang="fa-IR" b="1" dirty="0" smtClean="0">
                <a:solidFill>
                  <a:schemeClr val="tx1"/>
                </a:solidFill>
                <a:cs typeface="B Zar" panose="00000400000000000000" pitchFamily="2" charset="-78"/>
              </a:rPr>
              <a:t>)</a:t>
            </a:r>
            <a:endParaRPr lang="en-US" b="1" dirty="0">
              <a:solidFill>
                <a:schemeClr val="tx1"/>
              </a:solidFill>
              <a:cs typeface="B Zar" panose="00000400000000000000" pitchFamily="2" charset="-78"/>
            </a:endParaRPr>
          </a:p>
        </p:txBody>
      </p:sp>
    </p:spTree>
    <p:extLst>
      <p:ext uri="{BB962C8B-B14F-4D97-AF65-F5344CB8AC3E}">
        <p14:creationId xmlns:p14="http://schemas.microsoft.com/office/powerpoint/2010/main" val="6030880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42557" y="624110"/>
            <a:ext cx="9462056" cy="1280890"/>
          </a:xfrm>
        </p:spPr>
        <p:style>
          <a:lnRef idx="1">
            <a:schemeClr val="accent2"/>
          </a:lnRef>
          <a:fillRef idx="2">
            <a:schemeClr val="accent2"/>
          </a:fillRef>
          <a:effectRef idx="1">
            <a:schemeClr val="accent2"/>
          </a:effectRef>
          <a:fontRef idx="minor">
            <a:schemeClr val="dk1"/>
          </a:fontRef>
        </p:style>
        <p:txBody>
          <a:bodyPr>
            <a:normAutofit/>
          </a:bodyPr>
          <a:lstStyle/>
          <a:p>
            <a:pPr lvl="0" algn="ctr" rtl="1"/>
            <a:r>
              <a:rPr lang="fa-IR" sz="3200" b="1" dirty="0">
                <a:solidFill>
                  <a:prstClr val="black">
                    <a:lumMod val="75000"/>
                    <a:lumOff val="25000"/>
                  </a:prstClr>
                </a:solidFill>
                <a:cs typeface="B Zar" panose="00000400000000000000" pitchFamily="2" charset="-78"/>
              </a:rPr>
              <a:t> </a:t>
            </a:r>
            <a:r>
              <a:rPr lang="fa-IR" sz="3200" b="1" dirty="0">
                <a:solidFill>
                  <a:srgbClr val="C00000"/>
                </a:solidFill>
                <a:cs typeface="B Zar" panose="00000400000000000000" pitchFamily="2" charset="-78"/>
              </a:rPr>
              <a:t>این آزمون را می توان برای </a:t>
            </a:r>
            <a:r>
              <a:rPr lang="fa-IR" sz="3200" b="1" dirty="0" smtClean="0">
                <a:solidFill>
                  <a:srgbClr val="C00000"/>
                </a:solidFill>
                <a:cs typeface="B Zar" panose="00000400000000000000" pitchFamily="2" charset="-78"/>
              </a:rPr>
              <a:t>این افراد مناسب باشد</a:t>
            </a:r>
            <a:endParaRPr lang="fa-IR" sz="3200" b="1" dirty="0">
              <a:solidFill>
                <a:srgbClr val="C00000"/>
              </a:solidFill>
              <a:cs typeface="B Zar" panose="00000400000000000000" pitchFamily="2" charset="-78"/>
            </a:endParaRPr>
          </a:p>
        </p:txBody>
      </p:sp>
      <p:sp>
        <p:nvSpPr>
          <p:cNvPr id="3" name="Content Placeholder 2"/>
          <p:cNvSpPr>
            <a:spLocks noGrp="1"/>
          </p:cNvSpPr>
          <p:nvPr>
            <p:ph idx="1"/>
          </p:nvPr>
        </p:nvSpPr>
        <p:spPr>
          <a:xfrm>
            <a:off x="1465385" y="2133600"/>
            <a:ext cx="10039227" cy="3777622"/>
          </a:xfrm>
        </p:spPr>
        <p:style>
          <a:lnRef idx="1">
            <a:schemeClr val="accent5"/>
          </a:lnRef>
          <a:fillRef idx="2">
            <a:schemeClr val="accent5"/>
          </a:fillRef>
          <a:effectRef idx="1">
            <a:schemeClr val="accent5"/>
          </a:effectRef>
          <a:fontRef idx="minor">
            <a:schemeClr val="dk1"/>
          </a:fontRef>
        </p:style>
        <p:txBody>
          <a:bodyPr>
            <a:noAutofit/>
          </a:bodyPr>
          <a:lstStyle/>
          <a:p>
            <a:pPr lvl="0" algn="r" rtl="1">
              <a:buClr>
                <a:prstClr val="black"/>
              </a:buClr>
              <a:buFont typeface="+mj-lt"/>
              <a:buAutoNum type="arabicParenR"/>
            </a:pPr>
            <a:r>
              <a:rPr lang="fa-IR" sz="2400" b="1" dirty="0" smtClean="0">
                <a:solidFill>
                  <a:prstClr val="black">
                    <a:lumMod val="75000"/>
                    <a:lumOff val="25000"/>
                  </a:prstClr>
                </a:solidFill>
                <a:cs typeface="B Zar" panose="00000400000000000000" pitchFamily="2" charset="-78"/>
              </a:rPr>
              <a:t>به </a:t>
            </a:r>
            <a:r>
              <a:rPr lang="fa-IR" sz="2400" b="1" dirty="0">
                <a:solidFill>
                  <a:prstClr val="black">
                    <a:lumMod val="75000"/>
                    <a:lumOff val="25000"/>
                  </a:prstClr>
                </a:solidFill>
                <a:cs typeface="B Zar" panose="00000400000000000000" pitchFamily="2" charset="-78"/>
              </a:rPr>
              <a:t>زبان انگلیسی آشنایی ندارند . ( یعنی قادر به صحبت کردن یا فهمیدن زبان انگلیسی نیستند )</a:t>
            </a:r>
          </a:p>
          <a:p>
            <a:pPr lvl="0" algn="r" rtl="1">
              <a:buClr>
                <a:prstClr val="black"/>
              </a:buClr>
              <a:buFont typeface="+mj-lt"/>
              <a:buAutoNum type="arabicParenR"/>
            </a:pPr>
            <a:r>
              <a:rPr lang="fa-IR" sz="2400" b="1" dirty="0">
                <a:solidFill>
                  <a:prstClr val="black">
                    <a:lumMod val="75000"/>
                    <a:lumOff val="25000"/>
                  </a:prstClr>
                </a:solidFill>
                <a:cs typeface="B Zar" panose="00000400000000000000" pitchFamily="2" charset="-78"/>
              </a:rPr>
              <a:t> افرادی که قدرت تکلم ندارند . ( آفازی )</a:t>
            </a:r>
          </a:p>
          <a:p>
            <a:pPr lvl="0" algn="r" rtl="1">
              <a:buClr>
                <a:prstClr val="black"/>
              </a:buClr>
              <a:buFont typeface="+mj-lt"/>
              <a:buAutoNum type="arabicParenR"/>
            </a:pPr>
            <a:r>
              <a:rPr lang="fa-IR" sz="2400" b="1" dirty="0">
                <a:solidFill>
                  <a:prstClr val="black">
                    <a:lumMod val="75000"/>
                    <a:lumOff val="25000"/>
                  </a:prstClr>
                </a:solidFill>
                <a:cs typeface="B Zar" panose="00000400000000000000" pitchFamily="2" charset="-78"/>
              </a:rPr>
              <a:t> افراد ناشنوا استفاده کرد .</a:t>
            </a:r>
          </a:p>
          <a:p>
            <a:pPr lvl="0" algn="r" rtl="1">
              <a:buClr>
                <a:prstClr val="black"/>
              </a:buClr>
              <a:buFont typeface="Wingdings" pitchFamily="2" charset="2"/>
              <a:buChar char="v"/>
            </a:pPr>
            <a:r>
              <a:rPr lang="fa-IR" sz="2400" b="1" dirty="0">
                <a:solidFill>
                  <a:prstClr val="black">
                    <a:lumMod val="75000"/>
                    <a:lumOff val="25000"/>
                  </a:prstClr>
                </a:solidFill>
                <a:cs typeface="B Zar" panose="00000400000000000000" pitchFamily="2" charset="-78"/>
              </a:rPr>
              <a:t> در صورتی که آزمودنی بتواند آن را در مدت 20 دقیقه تکمیل کند یک آزمون سرعت محسوب می شود .</a:t>
            </a:r>
          </a:p>
          <a:p>
            <a:pPr lvl="0" algn="r" rtl="1">
              <a:buClr>
                <a:prstClr val="black"/>
              </a:buClr>
              <a:buFont typeface="Wingdings" pitchFamily="2" charset="2"/>
              <a:buChar char="v"/>
            </a:pPr>
            <a:r>
              <a:rPr lang="fa-IR" sz="2400" b="1" dirty="0">
                <a:solidFill>
                  <a:prstClr val="black">
                    <a:lumMod val="75000"/>
                    <a:lumOff val="25000"/>
                  </a:prstClr>
                </a:solidFill>
                <a:cs typeface="B Zar" panose="00000400000000000000" pitchFamily="2" charset="-78"/>
              </a:rPr>
              <a:t> محدودیت زمانی برای اجرای آزمون وجود ندارد .</a:t>
            </a:r>
          </a:p>
          <a:p>
            <a:pPr lvl="0" algn="r" rtl="1">
              <a:buClr>
                <a:prstClr val="black"/>
              </a:buClr>
              <a:buFont typeface="Wingdings" pitchFamily="2" charset="2"/>
              <a:buChar char="v"/>
            </a:pPr>
            <a:r>
              <a:rPr lang="fa-IR" sz="2400" b="1" dirty="0">
                <a:solidFill>
                  <a:prstClr val="black">
                    <a:lumMod val="75000"/>
                    <a:lumOff val="25000"/>
                  </a:prstClr>
                </a:solidFill>
                <a:cs typeface="B Zar" panose="00000400000000000000" pitchFamily="2" charset="-78"/>
              </a:rPr>
              <a:t> می توان آن را به صورت گروهی یا انفرادی انجام داد </a:t>
            </a:r>
            <a:endParaRPr lang="en-US" sz="2400" dirty="0"/>
          </a:p>
        </p:txBody>
      </p:sp>
    </p:spTree>
    <p:extLst>
      <p:ext uri="{BB962C8B-B14F-4D97-AF65-F5344CB8AC3E}">
        <p14:creationId xmlns:p14="http://schemas.microsoft.com/office/powerpoint/2010/main" val="13378567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66712" y="1527048"/>
            <a:ext cx="11074184" cy="4830910"/>
          </a:xfrm>
        </p:spPr>
        <p:style>
          <a:lnRef idx="1">
            <a:schemeClr val="accent2"/>
          </a:lnRef>
          <a:fillRef idx="2">
            <a:schemeClr val="accent2"/>
          </a:fillRef>
          <a:effectRef idx="1">
            <a:schemeClr val="accent2"/>
          </a:effectRef>
          <a:fontRef idx="minor">
            <a:schemeClr val="dk1"/>
          </a:fontRef>
        </p:style>
        <p:txBody>
          <a:bodyPr>
            <a:noAutofit/>
          </a:bodyPr>
          <a:lstStyle/>
          <a:p>
            <a:pPr algn="r" rtl="1">
              <a:lnSpc>
                <a:spcPct val="150000"/>
              </a:lnSpc>
              <a:buClr>
                <a:schemeClr val="tx1"/>
              </a:buClr>
              <a:buFont typeface="Wingdings" pitchFamily="2" charset="2"/>
              <a:buChar char="v"/>
            </a:pPr>
            <a:r>
              <a:rPr lang="fa-IR" sz="2800" b="1" dirty="0" smtClean="0">
                <a:cs typeface="B Zar" panose="00000400000000000000" pitchFamily="2" charset="-78"/>
              </a:rPr>
              <a:t> این آزمون را می توان به عنوان مکمل آزمون وکسلر – استنفرد بینه به کار برد .</a:t>
            </a:r>
          </a:p>
          <a:p>
            <a:pPr algn="r" rtl="1">
              <a:lnSpc>
                <a:spcPct val="150000"/>
              </a:lnSpc>
              <a:buClr>
                <a:schemeClr val="tx1"/>
              </a:buClr>
              <a:buFont typeface="Wingdings" pitchFamily="2" charset="2"/>
              <a:buChar char="v"/>
            </a:pPr>
            <a:r>
              <a:rPr lang="fa-IR" sz="2800" b="1" dirty="0" smtClean="0">
                <a:cs typeface="B Zar" panose="00000400000000000000" pitchFamily="2" charset="-78"/>
              </a:rPr>
              <a:t> آزمون </a:t>
            </a:r>
            <a:r>
              <a:rPr lang="en-US" sz="2800" b="1" dirty="0" smtClean="0">
                <a:cs typeface="B Zar" panose="00000400000000000000" pitchFamily="2" charset="-78"/>
              </a:rPr>
              <a:t>C.P.M – S.P.M – A.P.M</a:t>
            </a:r>
            <a:r>
              <a:rPr lang="fa-IR" sz="2800" b="1" dirty="0" smtClean="0">
                <a:cs typeface="B Zar" panose="00000400000000000000" pitchFamily="2" charset="-78"/>
              </a:rPr>
              <a:t> توسط ج . سی . ریون در بریتانیا به منظور اندازه گیری عامل عمومی ( </a:t>
            </a:r>
            <a:r>
              <a:rPr lang="en-US" sz="2800" b="1" dirty="0" smtClean="0">
                <a:cs typeface="B Zar" panose="00000400000000000000" pitchFamily="2" charset="-78"/>
              </a:rPr>
              <a:t>G</a:t>
            </a:r>
            <a:r>
              <a:rPr lang="fa-IR" sz="2800" b="1" dirty="0" smtClean="0">
                <a:cs typeface="B Zar" panose="00000400000000000000" pitchFamily="2" charset="-78"/>
              </a:rPr>
              <a:t> ) اسپیرمن ساخته شده است .</a:t>
            </a:r>
          </a:p>
          <a:p>
            <a:pPr algn="r" rtl="1">
              <a:lnSpc>
                <a:spcPct val="150000"/>
              </a:lnSpc>
              <a:buClr>
                <a:schemeClr val="tx1"/>
              </a:buClr>
              <a:buFont typeface="Wingdings" pitchFamily="2" charset="2"/>
              <a:buChar char="v"/>
            </a:pPr>
            <a:r>
              <a:rPr lang="fa-IR" sz="2800" b="1" dirty="0" smtClean="0">
                <a:cs typeface="B Zar" panose="00000400000000000000" pitchFamily="2" charset="-78"/>
              </a:rPr>
              <a:t>از نظر روانشناسان بهترین شاخص عامل عمومی ( </a:t>
            </a:r>
            <a:r>
              <a:rPr lang="en-US" sz="2800" b="1" dirty="0" smtClean="0">
                <a:cs typeface="B Zar" panose="00000400000000000000" pitchFamily="2" charset="-78"/>
              </a:rPr>
              <a:t>G</a:t>
            </a:r>
            <a:r>
              <a:rPr lang="fa-IR" sz="2800" b="1" dirty="0" smtClean="0">
                <a:cs typeface="B Zar" panose="00000400000000000000" pitchFamily="2" charset="-78"/>
              </a:rPr>
              <a:t> ) شناخته شده است .</a:t>
            </a:r>
          </a:p>
          <a:p>
            <a:pPr algn="r" rtl="1">
              <a:lnSpc>
                <a:spcPct val="150000"/>
              </a:lnSpc>
              <a:buClr>
                <a:schemeClr val="tx1"/>
              </a:buClr>
              <a:buFont typeface="Wingdings" pitchFamily="2" charset="2"/>
              <a:buChar char="v"/>
            </a:pPr>
            <a:r>
              <a:rPr lang="fa-IR" sz="2800" b="1" dirty="0" smtClean="0">
                <a:cs typeface="B Zar" panose="00000400000000000000" pitchFamily="2" charset="-78"/>
              </a:rPr>
              <a:t>پاسخ دادن به آزمون ریون مستلزم کشف رابطه  در مواد انتزاعی است </a:t>
            </a:r>
            <a:r>
              <a:rPr lang="fa-IR" sz="2400" b="1" dirty="0" smtClean="0">
                <a:cs typeface="B Zar" panose="00000400000000000000" pitchFamily="2" charset="-78"/>
              </a:rPr>
              <a:t>.</a:t>
            </a:r>
          </a:p>
          <a:p>
            <a:pPr algn="r" rtl="1">
              <a:buClr>
                <a:schemeClr val="tx1"/>
              </a:buClr>
              <a:buNone/>
            </a:pPr>
            <a:endParaRPr lang="fa-IR" sz="2400" b="1" dirty="0" smtClean="0">
              <a:cs typeface="B Zar" panose="00000400000000000000" pitchFamily="2" charset="-78"/>
            </a:endParaRPr>
          </a:p>
        </p:txBody>
      </p:sp>
      <p:sp>
        <p:nvSpPr>
          <p:cNvPr id="4" name="Title 1"/>
          <p:cNvSpPr>
            <a:spLocks noGrp="1"/>
          </p:cNvSpPr>
          <p:nvPr>
            <p:ph type="title"/>
          </p:nvPr>
        </p:nvSpPr>
        <p:spPr>
          <a:xfrm>
            <a:off x="1068778" y="475013"/>
            <a:ext cx="10307783" cy="914399"/>
          </a:xfrm>
          <a:solidFill>
            <a:schemeClr val="accent1">
              <a:lumMod val="60000"/>
              <a:lumOff val="40000"/>
            </a:schemeClr>
          </a:solidFill>
        </p:spPr>
        <p:style>
          <a:lnRef idx="3">
            <a:schemeClr val="lt1"/>
          </a:lnRef>
          <a:fillRef idx="1">
            <a:schemeClr val="accent1"/>
          </a:fillRef>
          <a:effectRef idx="1">
            <a:schemeClr val="accent1"/>
          </a:effectRef>
          <a:fontRef idx="minor">
            <a:schemeClr val="lt1"/>
          </a:fontRef>
        </p:style>
        <p:txBody>
          <a:bodyPr anchor="ctr">
            <a:noAutofit/>
          </a:bodyPr>
          <a:lstStyle/>
          <a:p>
            <a:pPr algn="ctr" rtl="1"/>
            <a:r>
              <a:rPr lang="fa-IR" sz="4800" b="1" dirty="0" smtClean="0">
                <a:solidFill>
                  <a:schemeClr val="tx1"/>
                </a:solidFill>
                <a:cs typeface="B Roya" pitchFamily="2" charset="-78"/>
              </a:rPr>
              <a:t>آزمون ریون-</a:t>
            </a:r>
            <a:r>
              <a:rPr lang="en-US" sz="4800" b="1" dirty="0" smtClean="0">
                <a:solidFill>
                  <a:schemeClr val="tx1"/>
                </a:solidFill>
                <a:cs typeface="B Roya" pitchFamily="2" charset="-78"/>
              </a:rPr>
              <a:t> raven</a:t>
            </a:r>
            <a:endParaRPr lang="en-US" sz="4800" b="1" dirty="0">
              <a:solidFill>
                <a:schemeClr val="tx1"/>
              </a:solidFill>
              <a:cs typeface="B Roya" pitchFamily="2" charset="-78"/>
            </a:endParaRPr>
          </a:p>
        </p:txBody>
      </p:sp>
    </p:spTree>
    <p:extLst>
      <p:ext uri="{BB962C8B-B14F-4D97-AF65-F5344CB8AC3E}">
        <p14:creationId xmlns:p14="http://schemas.microsoft.com/office/powerpoint/2010/main" val="21474104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Bottom)">
                                      <p:cBhvr>
                                        <p:cTn id="22"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8183" y="624110"/>
            <a:ext cx="9426430" cy="860306"/>
          </a:xfrm>
        </p:spPr>
        <p:style>
          <a:lnRef idx="1">
            <a:schemeClr val="accent5"/>
          </a:lnRef>
          <a:fillRef idx="2">
            <a:schemeClr val="accent5"/>
          </a:fillRef>
          <a:effectRef idx="1">
            <a:schemeClr val="accent5"/>
          </a:effectRef>
          <a:fontRef idx="minor">
            <a:schemeClr val="dk1"/>
          </a:fontRef>
        </p:style>
        <p:txBody>
          <a:bodyPr/>
          <a:lstStyle/>
          <a:p>
            <a:pPr algn="ctr" rtl="1"/>
            <a:r>
              <a:rPr lang="fa-IR" sz="4800" b="1" dirty="0">
                <a:solidFill>
                  <a:prstClr val="black"/>
                </a:solidFill>
                <a:cs typeface="B Roya" pitchFamily="2" charset="-78"/>
              </a:rPr>
              <a:t>آزمون ریون-</a:t>
            </a:r>
            <a:r>
              <a:rPr lang="en-US" sz="4800" b="1" dirty="0">
                <a:solidFill>
                  <a:prstClr val="black"/>
                </a:solidFill>
                <a:cs typeface="B Roya" pitchFamily="2" charset="-78"/>
              </a:rPr>
              <a:t> raven</a:t>
            </a:r>
            <a:endParaRPr lang="en-US" dirty="0"/>
          </a:p>
        </p:txBody>
      </p:sp>
      <p:sp>
        <p:nvSpPr>
          <p:cNvPr id="3" name="Content Placeholder 2"/>
          <p:cNvSpPr>
            <a:spLocks noGrp="1"/>
          </p:cNvSpPr>
          <p:nvPr>
            <p:ph idx="1"/>
          </p:nvPr>
        </p:nvSpPr>
        <p:spPr>
          <a:xfrm>
            <a:off x="1957754" y="1531917"/>
            <a:ext cx="9546858" cy="4809506"/>
          </a:xfrm>
        </p:spPr>
        <p:style>
          <a:lnRef idx="1">
            <a:schemeClr val="accent1"/>
          </a:lnRef>
          <a:fillRef idx="2">
            <a:schemeClr val="accent1"/>
          </a:fillRef>
          <a:effectRef idx="1">
            <a:schemeClr val="accent1"/>
          </a:effectRef>
          <a:fontRef idx="minor">
            <a:schemeClr val="dk1"/>
          </a:fontRef>
        </p:style>
        <p:txBody>
          <a:bodyPr>
            <a:normAutofit lnSpcReduction="10000"/>
          </a:bodyPr>
          <a:lstStyle/>
          <a:p>
            <a:pPr lvl="0" algn="r" rtl="1">
              <a:lnSpc>
                <a:spcPct val="150000"/>
              </a:lnSpc>
              <a:buClr>
                <a:prstClr val="black"/>
              </a:buClr>
              <a:buFont typeface="Wingdings" pitchFamily="2" charset="2"/>
              <a:buChar char="v"/>
            </a:pPr>
            <a:r>
              <a:rPr lang="fa-IR" sz="2800" b="1" dirty="0">
                <a:solidFill>
                  <a:prstClr val="black">
                    <a:lumMod val="75000"/>
                    <a:lumOff val="25000"/>
                  </a:prstClr>
                </a:solidFill>
                <a:cs typeface="B Zar" panose="00000400000000000000" pitchFamily="2" charset="-78"/>
              </a:rPr>
              <a:t>فرم اول آزمون در سال 1938 و فرم دوم و سوم ان در سال 1947ابداع شد .</a:t>
            </a:r>
          </a:p>
          <a:p>
            <a:pPr lvl="0" algn="r" rtl="1">
              <a:lnSpc>
                <a:spcPct val="150000"/>
              </a:lnSpc>
              <a:buClr>
                <a:prstClr val="black"/>
              </a:buClr>
              <a:buFont typeface="Wingdings" pitchFamily="2" charset="2"/>
              <a:buChar char="v"/>
            </a:pPr>
            <a:r>
              <a:rPr lang="fa-IR" sz="2800" b="1" dirty="0">
                <a:solidFill>
                  <a:prstClr val="black">
                    <a:lumMod val="75000"/>
                    <a:lumOff val="25000"/>
                  </a:prstClr>
                </a:solidFill>
                <a:cs typeface="B Zar" panose="00000400000000000000" pitchFamily="2" charset="-78"/>
              </a:rPr>
              <a:t> ماتریس ( سری تصاویر انتزاعی ) که یک طوالی منطقی را در تصاویری به وجود می آورند که از نظر شکل مشابه هستند ولی به جز یکی بقیه نقایصی دارند و باید از میان 6 تا 8 تصویر جداگانه تصویری را انتخاب کند که ماتریس ( طرح ) را تکمیل کند .</a:t>
            </a:r>
          </a:p>
          <a:p>
            <a:pPr lvl="0" algn="r" rtl="1">
              <a:lnSpc>
                <a:spcPct val="150000"/>
              </a:lnSpc>
              <a:buClr>
                <a:prstClr val="black"/>
              </a:buClr>
              <a:buFont typeface="Wingdings" pitchFamily="2" charset="2"/>
              <a:buChar char="v"/>
            </a:pPr>
            <a:r>
              <a:rPr lang="fa-IR" sz="2800" b="1" dirty="0">
                <a:solidFill>
                  <a:prstClr val="black">
                    <a:lumMod val="75000"/>
                    <a:lumOff val="25000"/>
                  </a:prstClr>
                </a:solidFill>
                <a:cs typeface="B Zar" panose="00000400000000000000" pitchFamily="2" charset="-78"/>
              </a:rPr>
              <a:t> انتخاب آزمودنی باید از قانون حاکم بر ماتریس ها پیروی کند </a:t>
            </a:r>
            <a:r>
              <a:rPr lang="fa-IR" sz="2400" b="1" dirty="0">
                <a:solidFill>
                  <a:prstClr val="black">
                    <a:lumMod val="75000"/>
                    <a:lumOff val="25000"/>
                  </a:prstClr>
                </a:solidFill>
                <a:cs typeface="B Zar" panose="00000400000000000000" pitchFamily="2" charset="-78"/>
              </a:rPr>
              <a:t>.</a:t>
            </a:r>
          </a:p>
          <a:p>
            <a:pPr algn="r" rtl="1"/>
            <a:endParaRPr lang="en-US" dirty="0"/>
          </a:p>
        </p:txBody>
      </p:sp>
    </p:spTree>
    <p:extLst>
      <p:ext uri="{BB962C8B-B14F-4D97-AF65-F5344CB8AC3E}">
        <p14:creationId xmlns:p14="http://schemas.microsoft.com/office/powerpoint/2010/main" val="11627939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sz="quarter" idx="1"/>
          </p:nvPr>
        </p:nvSpPr>
        <p:spPr>
          <a:xfrm>
            <a:off x="1187532" y="2078182"/>
            <a:ext cx="10553364" cy="4279776"/>
          </a:xfrm>
        </p:spPr>
        <p:style>
          <a:lnRef idx="1">
            <a:schemeClr val="accent5"/>
          </a:lnRef>
          <a:fillRef idx="2">
            <a:schemeClr val="accent5"/>
          </a:fillRef>
          <a:effectRef idx="1">
            <a:schemeClr val="accent5"/>
          </a:effectRef>
          <a:fontRef idx="minor">
            <a:schemeClr val="dk1"/>
          </a:fontRef>
        </p:style>
        <p:txBody>
          <a:bodyPr>
            <a:normAutofit/>
          </a:bodyPr>
          <a:lstStyle/>
          <a:p>
            <a:pPr algn="r" rtl="1">
              <a:lnSpc>
                <a:spcPct val="150000"/>
              </a:lnSpc>
              <a:buClr>
                <a:schemeClr val="tx1"/>
              </a:buClr>
              <a:buFont typeface="Wingdings" pitchFamily="2" charset="2"/>
              <a:buChar char="v"/>
            </a:pPr>
            <a:r>
              <a:rPr lang="fa-IR" sz="2400" b="1" dirty="0" smtClean="0">
                <a:cs typeface="B Zar" panose="00000400000000000000" pitchFamily="2" charset="-78"/>
              </a:rPr>
              <a:t> آزمون ریون یک آزمون رشد ذهنی است که هوش را از دوران کودکی تا پیری اندازه گیری می کند .</a:t>
            </a:r>
          </a:p>
          <a:p>
            <a:pPr algn="r" rtl="1">
              <a:lnSpc>
                <a:spcPct val="150000"/>
              </a:lnSpc>
              <a:buClr>
                <a:schemeClr val="tx1"/>
              </a:buClr>
              <a:buFont typeface="Wingdings" pitchFamily="2" charset="2"/>
              <a:buChar char="v"/>
            </a:pPr>
            <a:r>
              <a:rPr lang="fa-IR" sz="2400" b="1" dirty="0" smtClean="0">
                <a:cs typeface="B Zar" panose="00000400000000000000" pitchFamily="2" charset="-78"/>
              </a:rPr>
              <a:t>فرم اول 60 ماتریس که درجه دشواری آنها به تدریج افزایش می یابد به 5 گروه تقسیم می شود </a:t>
            </a:r>
            <a:r>
              <a:rPr lang="fa-IR" sz="1800" dirty="0" smtClean="0">
                <a:cs typeface="B Roya" pitchFamily="2" charset="-78"/>
              </a:rPr>
              <a:t>.</a:t>
            </a:r>
          </a:p>
          <a:p>
            <a:pPr algn="r" rtl="1">
              <a:buClr>
                <a:schemeClr val="tx1"/>
              </a:buClr>
              <a:buNone/>
            </a:pPr>
            <a:endParaRPr lang="fa-IR" sz="1800" dirty="0" smtClean="0">
              <a:cs typeface="B Roya" pitchFamily="2" charset="-78"/>
            </a:endParaRPr>
          </a:p>
        </p:txBody>
      </p:sp>
      <p:sp>
        <p:nvSpPr>
          <p:cNvPr id="5" name="Title 1"/>
          <p:cNvSpPr>
            <a:spLocks noGrp="1"/>
          </p:cNvSpPr>
          <p:nvPr>
            <p:ph type="title"/>
          </p:nvPr>
        </p:nvSpPr>
        <p:spPr>
          <a:xfrm>
            <a:off x="402336" y="415637"/>
            <a:ext cx="11413612" cy="1045028"/>
          </a:xfrm>
          <a:solidFill>
            <a:schemeClr val="accent1">
              <a:lumMod val="60000"/>
              <a:lumOff val="40000"/>
            </a:schemeClr>
          </a:solidFill>
        </p:spPr>
        <p:style>
          <a:lnRef idx="3">
            <a:schemeClr val="lt1"/>
          </a:lnRef>
          <a:fillRef idx="1">
            <a:schemeClr val="accent1"/>
          </a:fillRef>
          <a:effectRef idx="1">
            <a:schemeClr val="accent1"/>
          </a:effectRef>
          <a:fontRef idx="minor">
            <a:schemeClr val="lt1"/>
          </a:fontRef>
        </p:style>
        <p:txBody>
          <a:bodyPr anchor="ctr">
            <a:normAutofit/>
          </a:bodyPr>
          <a:lstStyle/>
          <a:p>
            <a:pPr algn="ctr" rtl="1"/>
            <a:r>
              <a:rPr lang="fa-IR" b="1" dirty="0" smtClean="0">
                <a:solidFill>
                  <a:schemeClr val="tx1"/>
                </a:solidFill>
                <a:cs typeface="B Zar" panose="00000400000000000000" pitchFamily="2" charset="-78"/>
              </a:rPr>
              <a:t>( آزمون ریون-</a:t>
            </a:r>
            <a:r>
              <a:rPr lang="en-US" b="1" dirty="0" smtClean="0">
                <a:solidFill>
                  <a:schemeClr val="tx1"/>
                </a:solidFill>
                <a:cs typeface="B Zar" panose="00000400000000000000" pitchFamily="2" charset="-78"/>
              </a:rPr>
              <a:t> raven </a:t>
            </a:r>
            <a:r>
              <a:rPr lang="fa-IR" b="1" dirty="0" smtClean="0">
                <a:solidFill>
                  <a:schemeClr val="tx1"/>
                </a:solidFill>
                <a:cs typeface="B Zar" panose="00000400000000000000" pitchFamily="2" charset="-78"/>
              </a:rPr>
              <a:t>)</a:t>
            </a:r>
            <a:endParaRPr lang="en-US" b="1" dirty="0">
              <a:solidFill>
                <a:schemeClr val="tx1"/>
              </a:solidFill>
              <a:cs typeface="B Zar" panose="00000400000000000000" pitchFamily="2" charset="-78"/>
            </a:endParaRPr>
          </a:p>
        </p:txBody>
      </p:sp>
    </p:spTree>
    <p:extLst>
      <p:ext uri="{BB962C8B-B14F-4D97-AF65-F5344CB8AC3E}">
        <p14:creationId xmlns:p14="http://schemas.microsoft.com/office/powerpoint/2010/main" val="39226691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slide(fromBottom)">
                                      <p:cBhvr>
                                        <p:cTn id="7" dur="1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slide(fromBottom)">
                                      <p:cBhvr>
                                        <p:cTn id="12" dur="1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0047" y="624110"/>
            <a:ext cx="9794565" cy="1050311"/>
          </a:xfrm>
        </p:spPr>
        <p:style>
          <a:lnRef idx="1">
            <a:schemeClr val="accent5"/>
          </a:lnRef>
          <a:fillRef idx="2">
            <a:schemeClr val="accent5"/>
          </a:fillRef>
          <a:effectRef idx="1">
            <a:schemeClr val="accent5"/>
          </a:effectRef>
          <a:fontRef idx="minor">
            <a:schemeClr val="dk1"/>
          </a:fontRef>
        </p:style>
        <p:txBody>
          <a:bodyPr/>
          <a:lstStyle/>
          <a:p>
            <a:pPr algn="ctr" rtl="1"/>
            <a:r>
              <a:rPr lang="fa-IR" b="1" dirty="0">
                <a:solidFill>
                  <a:prstClr val="black"/>
                </a:solidFill>
                <a:cs typeface="B Zar" panose="00000400000000000000" pitchFamily="2" charset="-78"/>
              </a:rPr>
              <a:t>( آزمون ریون-</a:t>
            </a:r>
            <a:r>
              <a:rPr lang="en-US" b="1" dirty="0">
                <a:solidFill>
                  <a:prstClr val="black"/>
                </a:solidFill>
                <a:cs typeface="B Zar" panose="00000400000000000000" pitchFamily="2" charset="-78"/>
              </a:rPr>
              <a:t> raven </a:t>
            </a:r>
            <a:r>
              <a:rPr lang="fa-IR" b="1" dirty="0">
                <a:solidFill>
                  <a:prstClr val="black"/>
                </a:solidFill>
                <a:cs typeface="B Zar" panose="00000400000000000000" pitchFamily="2" charset="-78"/>
              </a:rPr>
              <a:t>)</a:t>
            </a:r>
            <a:endParaRPr lang="en-US" dirty="0"/>
          </a:p>
        </p:txBody>
      </p:sp>
      <p:sp>
        <p:nvSpPr>
          <p:cNvPr id="3" name="Content Placeholder 2"/>
          <p:cNvSpPr>
            <a:spLocks noGrp="1"/>
          </p:cNvSpPr>
          <p:nvPr>
            <p:ph idx="1"/>
          </p:nvPr>
        </p:nvSpPr>
        <p:spPr>
          <a:xfrm>
            <a:off x="1582616" y="1923803"/>
            <a:ext cx="10156458" cy="4453246"/>
          </a:xfrm>
        </p:spPr>
        <p:style>
          <a:lnRef idx="1">
            <a:schemeClr val="accent2"/>
          </a:lnRef>
          <a:fillRef idx="2">
            <a:schemeClr val="accent2"/>
          </a:fillRef>
          <a:effectRef idx="1">
            <a:schemeClr val="accent2"/>
          </a:effectRef>
          <a:fontRef idx="minor">
            <a:schemeClr val="dk1"/>
          </a:fontRef>
        </p:style>
        <p:txBody>
          <a:bodyPr>
            <a:normAutofit fontScale="70000" lnSpcReduction="20000"/>
          </a:bodyPr>
          <a:lstStyle/>
          <a:p>
            <a:pPr lvl="0" algn="r" rtl="1">
              <a:lnSpc>
                <a:spcPct val="170000"/>
              </a:lnSpc>
              <a:buClr>
                <a:prstClr val="black"/>
              </a:buClr>
              <a:buFont typeface="Wingdings" pitchFamily="2" charset="2"/>
              <a:buChar char="v"/>
            </a:pPr>
            <a:r>
              <a:rPr lang="fa-IR" sz="2800" b="1" dirty="0">
                <a:solidFill>
                  <a:prstClr val="black">
                    <a:lumMod val="75000"/>
                    <a:lumOff val="25000"/>
                  </a:prstClr>
                </a:solidFill>
                <a:cs typeface="B Zar" panose="00000400000000000000" pitchFamily="2" charset="-78"/>
              </a:rPr>
              <a:t> ( الف – ب – پ – ت - ج ) ( </a:t>
            </a:r>
            <a:r>
              <a:rPr lang="en-US" sz="2800" b="1" dirty="0">
                <a:solidFill>
                  <a:prstClr val="black">
                    <a:lumMod val="75000"/>
                    <a:lumOff val="25000"/>
                  </a:prstClr>
                </a:solidFill>
                <a:cs typeface="B Zar" panose="00000400000000000000" pitchFamily="2" charset="-78"/>
              </a:rPr>
              <a:t>A / B / C / D / E</a:t>
            </a:r>
            <a:r>
              <a:rPr lang="fa-IR" sz="2800" b="1" dirty="0">
                <a:solidFill>
                  <a:prstClr val="black">
                    <a:lumMod val="75000"/>
                    <a:lumOff val="25000"/>
                  </a:prstClr>
                </a:solidFill>
                <a:cs typeface="B Zar" panose="00000400000000000000" pitchFamily="2" charset="-78"/>
              </a:rPr>
              <a:t> ) .</a:t>
            </a:r>
          </a:p>
          <a:p>
            <a:pPr lvl="0" algn="r" rtl="1">
              <a:lnSpc>
                <a:spcPct val="170000"/>
              </a:lnSpc>
              <a:buClr>
                <a:prstClr val="black"/>
              </a:buClr>
              <a:buFont typeface="Wingdings" pitchFamily="2" charset="2"/>
              <a:buChar char="v"/>
            </a:pPr>
            <a:r>
              <a:rPr lang="fa-IR" sz="2800" b="1" dirty="0">
                <a:solidFill>
                  <a:prstClr val="black">
                    <a:lumMod val="75000"/>
                    <a:lumOff val="25000"/>
                  </a:prstClr>
                </a:solidFill>
                <a:cs typeface="B Zar" panose="00000400000000000000" pitchFamily="2" charset="-78"/>
              </a:rPr>
              <a:t> فرم دوم با 36 ماتریس به 3 گروه </a:t>
            </a:r>
            <a:r>
              <a:rPr lang="en-US" sz="2800" b="1" dirty="0">
                <a:solidFill>
                  <a:prstClr val="black">
                    <a:lumMod val="75000"/>
                    <a:lumOff val="25000"/>
                  </a:prstClr>
                </a:solidFill>
                <a:cs typeface="B Zar" panose="00000400000000000000" pitchFamily="2" charset="-78"/>
              </a:rPr>
              <a:t>A – AB – B</a:t>
            </a:r>
            <a:r>
              <a:rPr lang="fa-IR" sz="2800" b="1" dirty="0">
                <a:solidFill>
                  <a:prstClr val="black">
                    <a:lumMod val="75000"/>
                    <a:lumOff val="25000"/>
                  </a:prstClr>
                </a:solidFill>
                <a:cs typeface="B Zar" panose="00000400000000000000" pitchFamily="2" charset="-78"/>
              </a:rPr>
              <a:t> تقسیم می شود </a:t>
            </a:r>
            <a:r>
              <a:rPr lang="fa-IR" sz="2800" b="1" dirty="0" smtClean="0">
                <a:solidFill>
                  <a:prstClr val="black">
                    <a:lumMod val="75000"/>
                    <a:lumOff val="25000"/>
                  </a:prstClr>
                </a:solidFill>
                <a:cs typeface="B Zar" panose="00000400000000000000" pitchFamily="2" charset="-78"/>
              </a:rPr>
              <a:t>.</a:t>
            </a:r>
            <a:endParaRPr lang="en-US" sz="2800" b="1" dirty="0" smtClean="0">
              <a:solidFill>
                <a:prstClr val="black">
                  <a:lumMod val="75000"/>
                  <a:lumOff val="25000"/>
                </a:prstClr>
              </a:solidFill>
              <a:cs typeface="B Zar" panose="00000400000000000000" pitchFamily="2" charset="-78"/>
            </a:endParaRPr>
          </a:p>
          <a:p>
            <a:pPr lvl="0" algn="r" rtl="1">
              <a:lnSpc>
                <a:spcPct val="170000"/>
              </a:lnSpc>
              <a:buClr>
                <a:prstClr val="black"/>
              </a:buClr>
              <a:buFont typeface="Wingdings" pitchFamily="2" charset="2"/>
              <a:buChar char="v"/>
            </a:pPr>
            <a:r>
              <a:rPr lang="fa-IR" sz="2800" b="1" dirty="0" smtClean="0">
                <a:solidFill>
                  <a:prstClr val="black">
                    <a:lumMod val="75000"/>
                    <a:lumOff val="25000"/>
                  </a:prstClr>
                </a:solidFill>
                <a:cs typeface="B Zar" panose="00000400000000000000" pitchFamily="2" charset="-78"/>
              </a:rPr>
              <a:t>  </a:t>
            </a:r>
            <a:r>
              <a:rPr lang="fa-IR" sz="2800" b="1" dirty="0">
                <a:solidFill>
                  <a:prstClr val="black">
                    <a:lumMod val="75000"/>
                    <a:lumOff val="25000"/>
                  </a:prstClr>
                </a:solidFill>
                <a:cs typeface="B Zar" panose="00000400000000000000" pitchFamily="2" charset="-78"/>
              </a:rPr>
              <a:t>به کودکان 5 تا 11 سال و عقب مانده ذهنی اختصاص دراد .</a:t>
            </a:r>
          </a:p>
          <a:p>
            <a:pPr lvl="0" algn="r" rtl="1">
              <a:lnSpc>
                <a:spcPct val="170000"/>
              </a:lnSpc>
              <a:buClr>
                <a:prstClr val="black"/>
              </a:buClr>
              <a:buFont typeface="Wingdings" pitchFamily="2" charset="2"/>
              <a:buChar char="v"/>
            </a:pPr>
            <a:r>
              <a:rPr lang="fa-IR" sz="2800" b="1" dirty="0">
                <a:solidFill>
                  <a:prstClr val="black">
                    <a:lumMod val="75000"/>
                    <a:lumOff val="25000"/>
                  </a:prstClr>
                </a:solidFill>
                <a:cs typeface="B Zar" panose="00000400000000000000" pitchFamily="2" charset="-78"/>
              </a:rPr>
              <a:t> فرم دوم رنگی است ( در فرم دوم جهت ایجاد انگیزه در کودکان و جلب توجه و حفظ دقت آنان از این تصاویر به صورت رنگی استفاده می شود تا ماهیتت درک تصاویر را برای کودکان واضح تر و روشن تر کند .</a:t>
            </a:r>
          </a:p>
          <a:p>
            <a:pPr lvl="0" algn="r" rtl="1">
              <a:lnSpc>
                <a:spcPct val="170000"/>
              </a:lnSpc>
              <a:buClr>
                <a:prstClr val="black"/>
              </a:buClr>
              <a:buFont typeface="Wingdings" pitchFamily="2" charset="2"/>
              <a:buChar char="v"/>
            </a:pPr>
            <a:r>
              <a:rPr lang="fa-IR" sz="2800" b="1" dirty="0">
                <a:solidFill>
                  <a:prstClr val="black">
                    <a:lumMod val="75000"/>
                    <a:lumOff val="25000"/>
                  </a:prstClr>
                </a:solidFill>
                <a:cs typeface="B Zar" panose="00000400000000000000" pitchFamily="2" charset="-78"/>
              </a:rPr>
              <a:t> ماتریس ها یپیش رونده ( </a:t>
            </a:r>
            <a:r>
              <a:rPr lang="en-US" sz="2800" b="1" dirty="0">
                <a:solidFill>
                  <a:prstClr val="black">
                    <a:lumMod val="75000"/>
                    <a:lumOff val="25000"/>
                  </a:prstClr>
                </a:solidFill>
                <a:cs typeface="B Zar" panose="00000400000000000000" pitchFamily="2" charset="-78"/>
              </a:rPr>
              <a:t>APM </a:t>
            </a:r>
            <a:r>
              <a:rPr lang="fa-IR" sz="2800" b="1" dirty="0">
                <a:solidFill>
                  <a:prstClr val="black">
                    <a:lumMod val="75000"/>
                    <a:lumOff val="25000"/>
                  </a:prstClr>
                </a:solidFill>
                <a:cs typeface="B Zar" panose="00000400000000000000" pitchFamily="2" charset="-78"/>
              </a:rPr>
              <a:t> ) فرم سوم آزمون ریون که دارای 2 کتابچه است و برای اندازه گیری هوش بزرگسالان درخشان 11 سال به بالا استفاده می </a:t>
            </a:r>
            <a:r>
              <a:rPr lang="fa-IR" sz="2800" b="1" dirty="0" smtClean="0">
                <a:solidFill>
                  <a:prstClr val="black">
                    <a:lumMod val="75000"/>
                    <a:lumOff val="25000"/>
                  </a:prstClr>
                </a:solidFill>
                <a:cs typeface="B Zar" panose="00000400000000000000" pitchFamily="2" charset="-78"/>
              </a:rPr>
              <a:t>شود</a:t>
            </a:r>
            <a:endParaRPr lang="en-US" dirty="0"/>
          </a:p>
        </p:txBody>
      </p:sp>
    </p:spTree>
    <p:extLst>
      <p:ext uri="{BB962C8B-B14F-4D97-AF65-F5344CB8AC3E}">
        <p14:creationId xmlns:p14="http://schemas.microsoft.com/office/powerpoint/2010/main" val="19050823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341912" y="1527048"/>
            <a:ext cx="10398984" cy="4759472"/>
          </a:xfrm>
        </p:spPr>
        <p:style>
          <a:lnRef idx="1">
            <a:schemeClr val="accent4"/>
          </a:lnRef>
          <a:fillRef idx="2">
            <a:schemeClr val="accent4"/>
          </a:fillRef>
          <a:effectRef idx="1">
            <a:schemeClr val="accent4"/>
          </a:effectRef>
          <a:fontRef idx="minor">
            <a:schemeClr val="dk1"/>
          </a:fontRef>
        </p:style>
        <p:txBody>
          <a:bodyPr>
            <a:normAutofit/>
          </a:bodyPr>
          <a:lstStyle/>
          <a:p>
            <a:pPr algn="r" rtl="1">
              <a:lnSpc>
                <a:spcPct val="150000"/>
              </a:lnSpc>
              <a:buClr>
                <a:schemeClr val="tx1"/>
              </a:buClr>
              <a:buSzPct val="110000"/>
              <a:buFont typeface="Wingdings 3" pitchFamily="18" charset="2"/>
              <a:buChar char=""/>
            </a:pPr>
            <a:r>
              <a:rPr lang="fa-IR" sz="2000" b="1" dirty="0" smtClean="0">
                <a:cs typeface="B Zar" panose="00000400000000000000" pitchFamily="2" charset="-78"/>
              </a:rPr>
              <a:t> کتابچه آزمون ( کتابچه رنگی یا سیاه و سفید )</a:t>
            </a:r>
          </a:p>
          <a:p>
            <a:pPr algn="r" rtl="1">
              <a:lnSpc>
                <a:spcPct val="150000"/>
              </a:lnSpc>
              <a:buClr>
                <a:schemeClr val="tx1"/>
              </a:buClr>
              <a:buSzPct val="110000"/>
              <a:buFont typeface="Wingdings 3" pitchFamily="18" charset="2"/>
              <a:buChar char=""/>
            </a:pPr>
            <a:r>
              <a:rPr lang="fa-IR" sz="2000" b="1" dirty="0" smtClean="0">
                <a:cs typeface="B Zar" panose="00000400000000000000" pitchFamily="2" charset="-78"/>
              </a:rPr>
              <a:t> پاسخنامه</a:t>
            </a:r>
          </a:p>
          <a:p>
            <a:pPr algn="r" rtl="1">
              <a:lnSpc>
                <a:spcPct val="150000"/>
              </a:lnSpc>
              <a:buClr>
                <a:schemeClr val="tx1"/>
              </a:buClr>
              <a:buSzPct val="110000"/>
              <a:buFont typeface="Wingdings 3" pitchFamily="18" charset="2"/>
              <a:buChar char=""/>
            </a:pPr>
            <a:r>
              <a:rPr lang="fa-IR" sz="2000" b="1" dirty="0" smtClean="0">
                <a:cs typeface="B Zar" panose="00000400000000000000" pitchFamily="2" charset="-78"/>
              </a:rPr>
              <a:t> کلید نمره گذاری</a:t>
            </a:r>
          </a:p>
          <a:p>
            <a:pPr algn="r" rtl="1">
              <a:lnSpc>
                <a:spcPct val="150000"/>
              </a:lnSpc>
              <a:buClr>
                <a:schemeClr val="tx1"/>
              </a:buClr>
              <a:buSzPct val="110000"/>
              <a:buFont typeface="Wingdings 3" pitchFamily="18" charset="2"/>
              <a:buChar char=""/>
            </a:pPr>
            <a:r>
              <a:rPr lang="fa-IR" sz="2000" b="1" dirty="0" smtClean="0">
                <a:cs typeface="B Zar" panose="00000400000000000000" pitchFamily="2" charset="-78"/>
              </a:rPr>
              <a:t> جدول معادل هوشبهر برای سنین مختلف</a:t>
            </a:r>
          </a:p>
          <a:p>
            <a:pPr algn="r" rtl="1">
              <a:lnSpc>
                <a:spcPct val="150000"/>
              </a:lnSpc>
              <a:buClr>
                <a:schemeClr val="tx1"/>
              </a:buClr>
              <a:buSzPct val="110000"/>
              <a:buFont typeface="Wingdings 3" pitchFamily="18" charset="2"/>
              <a:buChar char=""/>
            </a:pPr>
            <a:r>
              <a:rPr lang="fa-IR" sz="2000" b="1" dirty="0" smtClean="0">
                <a:cs typeface="B Zar" panose="00000400000000000000" pitchFamily="2" charset="-78"/>
              </a:rPr>
              <a:t>جدول رتبه درصدی </a:t>
            </a:r>
          </a:p>
          <a:p>
            <a:pPr algn="r" rtl="1">
              <a:lnSpc>
                <a:spcPct val="150000"/>
              </a:lnSpc>
              <a:buClr>
                <a:schemeClr val="tx1"/>
              </a:buClr>
              <a:buSzPct val="110000"/>
              <a:buFont typeface="Wingdings 3" pitchFamily="18" charset="2"/>
              <a:buChar char=""/>
            </a:pPr>
            <a:r>
              <a:rPr lang="fa-IR" sz="2000" b="1" dirty="0" smtClean="0">
                <a:cs typeface="B Zar" panose="00000400000000000000" pitchFamily="2" charset="-78"/>
              </a:rPr>
              <a:t> جدول تفسیر کیفی معادل هوشبهر</a:t>
            </a:r>
          </a:p>
          <a:p>
            <a:pPr algn="r" rtl="1">
              <a:lnSpc>
                <a:spcPct val="150000"/>
              </a:lnSpc>
              <a:buClr>
                <a:schemeClr val="tx1"/>
              </a:buClr>
              <a:buSzPct val="110000"/>
              <a:buFont typeface="Wingdings 3" pitchFamily="18" charset="2"/>
              <a:buChar char=""/>
            </a:pPr>
            <a:r>
              <a:rPr lang="fa-IR" sz="2000" b="1" dirty="0" smtClean="0">
                <a:cs typeface="B Zar" panose="00000400000000000000" pitchFamily="2" charset="-78"/>
              </a:rPr>
              <a:t>مداد ، پاک کن ، تراش ، خط کش</a:t>
            </a:r>
          </a:p>
          <a:p>
            <a:pPr algn="r" rtl="1">
              <a:lnSpc>
                <a:spcPct val="150000"/>
              </a:lnSpc>
              <a:buClr>
                <a:schemeClr val="tx1"/>
              </a:buClr>
              <a:buSzPct val="110000"/>
              <a:buFont typeface="Wingdings 3" pitchFamily="18" charset="2"/>
              <a:buChar char=""/>
            </a:pPr>
            <a:r>
              <a:rPr lang="fa-IR" sz="2000" b="1" dirty="0" smtClean="0">
                <a:cs typeface="B Zar" panose="00000400000000000000" pitchFamily="2" charset="-78"/>
              </a:rPr>
              <a:t> حایل</a:t>
            </a:r>
            <a:endParaRPr lang="fa-IR" sz="2000" b="1" dirty="0">
              <a:cs typeface="B Zar" panose="00000400000000000000" pitchFamily="2" charset="-78"/>
            </a:endParaRPr>
          </a:p>
        </p:txBody>
      </p:sp>
      <p:sp>
        <p:nvSpPr>
          <p:cNvPr id="4" name="Title 1"/>
          <p:cNvSpPr>
            <a:spLocks noGrp="1"/>
          </p:cNvSpPr>
          <p:nvPr>
            <p:ph type="title"/>
          </p:nvPr>
        </p:nvSpPr>
        <p:spPr>
          <a:xfrm>
            <a:off x="1318160" y="228600"/>
            <a:ext cx="10463375" cy="1030184"/>
          </a:xfrm>
          <a:solidFill>
            <a:schemeClr val="accent1">
              <a:lumMod val="60000"/>
              <a:lumOff val="40000"/>
            </a:schemeClr>
          </a:solidFill>
        </p:spPr>
        <p:style>
          <a:lnRef idx="3">
            <a:schemeClr val="lt1"/>
          </a:lnRef>
          <a:fillRef idx="1">
            <a:schemeClr val="accent1"/>
          </a:fillRef>
          <a:effectRef idx="1">
            <a:schemeClr val="accent1"/>
          </a:effectRef>
          <a:fontRef idx="minor">
            <a:schemeClr val="lt1"/>
          </a:fontRef>
        </p:style>
        <p:txBody>
          <a:bodyPr anchor="ctr">
            <a:normAutofit/>
          </a:bodyPr>
          <a:lstStyle/>
          <a:p>
            <a:pPr algn="ctr"/>
            <a:r>
              <a:rPr lang="fa-IR" sz="2400" b="1" dirty="0" smtClean="0">
                <a:solidFill>
                  <a:schemeClr val="tx1"/>
                </a:solidFill>
                <a:cs typeface="B Zar" panose="00000400000000000000" pitchFamily="2" charset="-78"/>
              </a:rPr>
              <a:t>موارد مورد نیاز برای انجام آزمایش</a:t>
            </a:r>
            <a:endParaRPr lang="en-US" sz="2400" b="1" dirty="0">
              <a:solidFill>
                <a:schemeClr val="tx1"/>
              </a:solidFill>
              <a:cs typeface="B Zar" panose="00000400000000000000" pitchFamily="2" charset="-78"/>
            </a:endParaRPr>
          </a:p>
        </p:txBody>
      </p:sp>
    </p:spTree>
    <p:extLst>
      <p:ext uri="{BB962C8B-B14F-4D97-AF65-F5344CB8AC3E}">
        <p14:creationId xmlns:p14="http://schemas.microsoft.com/office/powerpoint/2010/main" val="7832756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blinds(horizontal)">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blinds(horizontal)">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blinds(horizontal)">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blinds(horizontal)">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blinds(horizontal)">
                                      <p:cBhvr>
                                        <p:cTn id="32" dur="5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blinds(horizontal)">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blinds(horizontal)">
                                      <p:cBhvr>
                                        <p:cTn id="42" dur="500"/>
                                        <p:tgtEl>
                                          <p:spTgt spid="3">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blinds(horizontal)">
                                      <p:cBhvr>
                                        <p:cTn id="47" dur="500"/>
                                        <p:tgtEl>
                                          <p:spTgt spid="3">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Effect transition="in" filter="blinds(horizontal)">
                                      <p:cBhvr>
                                        <p:cTn id="5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199408" y="475012"/>
            <a:ext cx="10582128" cy="1021279"/>
          </a:xfrm>
          <a:solidFill>
            <a:schemeClr val="accent1">
              <a:lumMod val="60000"/>
              <a:lumOff val="40000"/>
            </a:schemeClr>
          </a:solidFill>
        </p:spPr>
        <p:style>
          <a:lnRef idx="3">
            <a:schemeClr val="lt1"/>
          </a:lnRef>
          <a:fillRef idx="1">
            <a:schemeClr val="accent1"/>
          </a:fillRef>
          <a:effectRef idx="1">
            <a:schemeClr val="accent1"/>
          </a:effectRef>
          <a:fontRef idx="minor">
            <a:schemeClr val="lt1"/>
          </a:fontRef>
        </p:style>
        <p:txBody>
          <a:bodyPr anchor="ctr">
            <a:normAutofit/>
          </a:bodyPr>
          <a:lstStyle/>
          <a:p>
            <a:pPr algn="ctr" rtl="1"/>
            <a:r>
              <a:rPr lang="fa-IR" sz="2000" b="1" dirty="0" smtClean="0">
                <a:solidFill>
                  <a:schemeClr val="tx1"/>
                </a:solidFill>
                <a:cs typeface="B Zar" panose="00000400000000000000" pitchFamily="2" charset="-78"/>
              </a:rPr>
              <a:t>نت</a:t>
            </a:r>
            <a:r>
              <a:rPr lang="fa-IR" sz="3200" b="1" dirty="0" smtClean="0">
                <a:solidFill>
                  <a:schemeClr val="tx1"/>
                </a:solidFill>
                <a:cs typeface="B Zar" panose="00000400000000000000" pitchFamily="2" charset="-78"/>
              </a:rPr>
              <a:t>یجه گیری از اجرای آزمون ریون بزرگسالان</a:t>
            </a:r>
            <a:endParaRPr lang="en-US" sz="3200" b="1" dirty="0">
              <a:solidFill>
                <a:schemeClr val="tx1"/>
              </a:solidFill>
              <a:cs typeface="B Zar" panose="00000400000000000000" pitchFamily="2" charset="-78"/>
            </a:endParaRPr>
          </a:p>
        </p:txBody>
      </p:sp>
      <p:sp>
        <p:nvSpPr>
          <p:cNvPr id="5" name="Content Placeholder 2"/>
          <p:cNvSpPr>
            <a:spLocks noGrp="1"/>
          </p:cNvSpPr>
          <p:nvPr>
            <p:ph sz="quarter" idx="1"/>
          </p:nvPr>
        </p:nvSpPr>
        <p:spPr>
          <a:xfrm>
            <a:off x="1246908" y="1527048"/>
            <a:ext cx="10493987" cy="4759472"/>
          </a:xfrm>
        </p:spPr>
        <p:style>
          <a:lnRef idx="1">
            <a:schemeClr val="accent6"/>
          </a:lnRef>
          <a:fillRef idx="2">
            <a:schemeClr val="accent6"/>
          </a:fillRef>
          <a:effectRef idx="1">
            <a:schemeClr val="accent6"/>
          </a:effectRef>
          <a:fontRef idx="minor">
            <a:schemeClr val="dk1"/>
          </a:fontRef>
        </p:style>
        <p:txBody>
          <a:bodyPr>
            <a:normAutofit fontScale="77500" lnSpcReduction="20000"/>
          </a:bodyPr>
          <a:lstStyle/>
          <a:p>
            <a:pPr algn="r" rtl="1">
              <a:lnSpc>
                <a:spcPct val="200000"/>
              </a:lnSpc>
              <a:buClr>
                <a:schemeClr val="accent1">
                  <a:lumMod val="75000"/>
                </a:schemeClr>
              </a:buClr>
              <a:buSzPct val="110000"/>
              <a:buFont typeface="Wingdings 2" pitchFamily="18" charset="2"/>
              <a:buChar char=""/>
            </a:pPr>
            <a:r>
              <a:rPr lang="fa-IR" sz="3600" b="1" dirty="0" smtClean="0">
                <a:cs typeface="B Zar" panose="00000400000000000000" pitchFamily="2" charset="-78"/>
              </a:rPr>
              <a:t> آزمون ریون بزرگسالان با دانشجویان رشته گروه روانشناسی عمومی انجام شد .</a:t>
            </a:r>
          </a:p>
          <a:p>
            <a:pPr algn="r" rtl="1">
              <a:lnSpc>
                <a:spcPct val="200000"/>
              </a:lnSpc>
              <a:buClr>
                <a:schemeClr val="accent1">
                  <a:lumMod val="75000"/>
                </a:schemeClr>
              </a:buClr>
              <a:buSzPct val="110000"/>
              <a:buFont typeface="Wingdings 2" pitchFamily="18" charset="2"/>
              <a:buChar char=""/>
            </a:pPr>
            <a:r>
              <a:rPr lang="fa-IR" sz="3600" b="1" dirty="0" smtClean="0">
                <a:cs typeface="B Zar" panose="00000400000000000000" pitchFamily="2" charset="-78"/>
              </a:rPr>
              <a:t> به دلیل مساوی نبودن آزمودنی ها 6 آزمودنی زن از بین 25نفر  و 6 آزمودنی مرد از بین 6 نفر انتخاب شدند .</a:t>
            </a:r>
          </a:p>
          <a:p>
            <a:pPr algn="r" rtl="1">
              <a:lnSpc>
                <a:spcPct val="200000"/>
              </a:lnSpc>
              <a:buClr>
                <a:schemeClr val="accent1">
                  <a:lumMod val="75000"/>
                </a:schemeClr>
              </a:buClr>
              <a:buSzPct val="110000"/>
              <a:buFont typeface="Wingdings 2" pitchFamily="18" charset="2"/>
              <a:buChar char=""/>
            </a:pPr>
            <a:r>
              <a:rPr lang="fa-IR" sz="3600" b="1" dirty="0" smtClean="0">
                <a:cs typeface="B Zar" panose="00000400000000000000" pitchFamily="2" charset="-78"/>
              </a:rPr>
              <a:t> پاسخ های آزمودنی ها وارد پاسخنامه شد و نتیجه را در صفحه بعد می توانید مشاهده کنید </a:t>
            </a:r>
            <a:r>
              <a:rPr lang="fa-IR" sz="2000" b="1" dirty="0" smtClean="0">
                <a:cs typeface="B Zar" panose="00000400000000000000" pitchFamily="2" charset="-78"/>
              </a:rPr>
              <a:t>.</a:t>
            </a:r>
            <a:endParaRPr lang="fa-IR" sz="2000" b="1" dirty="0">
              <a:cs typeface="B Zar" panose="00000400000000000000" pitchFamily="2" charset="-78"/>
            </a:endParaRPr>
          </a:p>
        </p:txBody>
      </p:sp>
    </p:spTree>
    <p:extLst>
      <p:ext uri="{BB962C8B-B14F-4D97-AF65-F5344CB8AC3E}">
        <p14:creationId xmlns:p14="http://schemas.microsoft.com/office/powerpoint/2010/main" val="30408789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bg/>
                                          </p:spTgt>
                                        </p:tgtEl>
                                        <p:attrNameLst>
                                          <p:attrName>style.visibility</p:attrName>
                                        </p:attrNameLst>
                                      </p:cBhvr>
                                      <p:to>
                                        <p:strVal val="visible"/>
                                      </p:to>
                                    </p:set>
                                    <p:animEffect transition="in" filter="blinds(horizontal)">
                                      <p:cBhvr>
                                        <p:cTn id="12" dur="500"/>
                                        <p:tgtEl>
                                          <p:spTgt spid="5">
                                            <p:bg/>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blinds(horizontal)">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Effect transition="in" filter="blinds(horizontal)">
                                      <p:cBhvr>
                                        <p:cTn id="22" dur="500"/>
                                        <p:tgtEl>
                                          <p:spTgt spid="5">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animEffect transition="in" filter="blinds(horizontal)">
                                      <p:cBhvr>
                                        <p:cTn id="2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02336" y="228600"/>
            <a:ext cx="11379200" cy="700070"/>
          </a:xfrm>
          <a:solidFill>
            <a:schemeClr val="accent1">
              <a:lumMod val="60000"/>
              <a:lumOff val="40000"/>
            </a:schemeClr>
          </a:solidFill>
        </p:spPr>
        <p:style>
          <a:lnRef idx="3">
            <a:schemeClr val="lt1"/>
          </a:lnRef>
          <a:fillRef idx="1">
            <a:schemeClr val="accent1"/>
          </a:fillRef>
          <a:effectRef idx="1">
            <a:schemeClr val="accent1"/>
          </a:effectRef>
          <a:fontRef idx="minor">
            <a:schemeClr val="lt1"/>
          </a:fontRef>
        </p:style>
        <p:txBody>
          <a:bodyPr anchor="ctr">
            <a:noAutofit/>
          </a:bodyPr>
          <a:lstStyle/>
          <a:p>
            <a:pPr algn="ctr" rtl="1"/>
            <a:r>
              <a:rPr lang="fa-IR" sz="4000" b="1" dirty="0" smtClean="0">
                <a:solidFill>
                  <a:schemeClr val="tx1"/>
                </a:solidFill>
                <a:cs typeface="B Zar" panose="00000400000000000000" pitchFamily="2" charset="-78"/>
              </a:rPr>
              <a:t>نتیجه گیری از اجرای آزمون ریون بزرگسالان</a:t>
            </a:r>
            <a:endParaRPr lang="en-US" sz="4000" b="1" dirty="0">
              <a:solidFill>
                <a:schemeClr val="tx1"/>
              </a:solidFill>
              <a:cs typeface="B Zar" panose="00000400000000000000" pitchFamily="2" charset="-78"/>
            </a:endParaRPr>
          </a:p>
        </p:txBody>
      </p:sp>
      <p:graphicFrame>
        <p:nvGraphicFramePr>
          <p:cNvPr id="11" name="Table 10"/>
          <p:cNvGraphicFramePr>
            <a:graphicFrameLocks noGrp="1"/>
          </p:cNvGraphicFramePr>
          <p:nvPr>
            <p:extLst>
              <p:ext uri="{D42A27DB-BD31-4B8C-83A1-F6EECF244321}">
                <p14:modId xmlns:p14="http://schemas.microsoft.com/office/powerpoint/2010/main" val="2662030249"/>
              </p:ext>
            </p:extLst>
          </p:nvPr>
        </p:nvGraphicFramePr>
        <p:xfrm>
          <a:off x="476211" y="1843711"/>
          <a:ext cx="11144328" cy="3942743"/>
        </p:xfrm>
        <a:graphic>
          <a:graphicData uri="http://schemas.openxmlformats.org/drawingml/2006/table">
            <a:tbl>
              <a:tblPr rtl="1" firstRow="1" bandRow="1">
                <a:tableStyleId>{5C22544A-7EE6-4342-B048-85BDC9FD1C3A}</a:tableStyleId>
              </a:tblPr>
              <a:tblGrid>
                <a:gridCol w="1915584"/>
                <a:gridCol w="1538124"/>
                <a:gridCol w="1538124"/>
                <a:gridCol w="1538124"/>
                <a:gridCol w="1538124"/>
                <a:gridCol w="1538124"/>
                <a:gridCol w="1538124"/>
              </a:tblGrid>
              <a:tr h="563249">
                <a:tc>
                  <a:txBody>
                    <a:bodyPr/>
                    <a:lstStyle/>
                    <a:p>
                      <a:pPr algn="ctr" rtl="1"/>
                      <a:r>
                        <a:rPr lang="fa-IR" sz="1800" b="1" dirty="0" smtClean="0">
                          <a:solidFill>
                            <a:schemeClr val="tx1"/>
                          </a:solidFill>
                          <a:cs typeface="B Homa" pitchFamily="2" charset="-78"/>
                        </a:rPr>
                        <a:t>شناسه شخص</a:t>
                      </a:r>
                      <a:endParaRPr lang="fa-IR" sz="1800" b="1" dirty="0">
                        <a:solidFill>
                          <a:schemeClr val="tx1"/>
                        </a:solidFill>
                        <a:cs typeface="B Homa" pitchFamily="2" charset="-78"/>
                      </a:endParaRPr>
                    </a:p>
                  </a:txBody>
                  <a:tcPr marL="121920" marR="121920" anchor="ctr">
                    <a:solidFill>
                      <a:schemeClr val="accent1">
                        <a:lumMod val="60000"/>
                        <a:lumOff val="40000"/>
                      </a:schemeClr>
                    </a:solidFill>
                  </a:tcPr>
                </a:tc>
                <a:tc>
                  <a:txBody>
                    <a:bodyPr/>
                    <a:lstStyle/>
                    <a:p>
                      <a:pPr algn="ctr" rtl="1"/>
                      <a:r>
                        <a:rPr lang="fa-IR" sz="1800" b="1" dirty="0" smtClean="0">
                          <a:solidFill>
                            <a:schemeClr val="tx1"/>
                          </a:solidFill>
                          <a:cs typeface="B Homa" pitchFamily="2" charset="-78"/>
                        </a:rPr>
                        <a:t>گروه</a:t>
                      </a:r>
                      <a:endParaRPr lang="fa-IR" sz="1800" b="1" dirty="0">
                        <a:solidFill>
                          <a:schemeClr val="tx1"/>
                        </a:solidFill>
                        <a:cs typeface="B Homa" pitchFamily="2" charset="-78"/>
                      </a:endParaRPr>
                    </a:p>
                  </a:txBody>
                  <a:tcPr marL="121920" marR="121920" anchor="ctr">
                    <a:solidFill>
                      <a:schemeClr val="accent1">
                        <a:lumMod val="60000"/>
                        <a:lumOff val="40000"/>
                      </a:schemeClr>
                    </a:solidFill>
                  </a:tcPr>
                </a:tc>
                <a:tc>
                  <a:txBody>
                    <a:bodyPr/>
                    <a:lstStyle/>
                    <a:p>
                      <a:pPr algn="ctr" rtl="1"/>
                      <a:r>
                        <a:rPr lang="fa-IR" sz="1800" b="1" dirty="0" smtClean="0">
                          <a:solidFill>
                            <a:schemeClr val="tx1"/>
                          </a:solidFill>
                          <a:cs typeface="B Homa" pitchFamily="2" charset="-78"/>
                        </a:rPr>
                        <a:t>سن</a:t>
                      </a:r>
                      <a:endParaRPr lang="fa-IR" sz="1800" b="1" dirty="0">
                        <a:solidFill>
                          <a:schemeClr val="tx1"/>
                        </a:solidFill>
                        <a:cs typeface="B Homa" pitchFamily="2" charset="-78"/>
                      </a:endParaRPr>
                    </a:p>
                  </a:txBody>
                  <a:tcPr marL="121920" marR="121920" anchor="ctr">
                    <a:solidFill>
                      <a:schemeClr val="accent1">
                        <a:lumMod val="60000"/>
                        <a:lumOff val="40000"/>
                      </a:schemeClr>
                    </a:solidFill>
                  </a:tcPr>
                </a:tc>
                <a:tc>
                  <a:txBody>
                    <a:bodyPr/>
                    <a:lstStyle/>
                    <a:p>
                      <a:pPr algn="ctr" rtl="1"/>
                      <a:r>
                        <a:rPr lang="fa-IR" sz="1800" b="1" dirty="0" smtClean="0">
                          <a:solidFill>
                            <a:schemeClr val="tx1"/>
                          </a:solidFill>
                          <a:cs typeface="B Homa" pitchFamily="2" charset="-78"/>
                        </a:rPr>
                        <a:t>جنسیت</a:t>
                      </a:r>
                      <a:endParaRPr lang="fa-IR" sz="1800" b="1" dirty="0">
                        <a:solidFill>
                          <a:schemeClr val="tx1"/>
                        </a:solidFill>
                        <a:cs typeface="B Homa" pitchFamily="2" charset="-78"/>
                      </a:endParaRPr>
                    </a:p>
                  </a:txBody>
                  <a:tcPr marL="121920" marR="121920" anchor="ctr">
                    <a:solidFill>
                      <a:schemeClr val="accent1">
                        <a:lumMod val="60000"/>
                        <a:lumOff val="40000"/>
                      </a:schemeClr>
                    </a:solidFill>
                  </a:tcPr>
                </a:tc>
                <a:tc>
                  <a:txBody>
                    <a:bodyPr/>
                    <a:lstStyle/>
                    <a:p>
                      <a:pPr algn="ctr" rtl="1"/>
                      <a:r>
                        <a:rPr lang="fa-IR" sz="1800" b="1" dirty="0" smtClean="0">
                          <a:solidFill>
                            <a:schemeClr val="tx1"/>
                          </a:solidFill>
                          <a:cs typeface="B Homa" pitchFamily="2" charset="-78"/>
                        </a:rPr>
                        <a:t>نمره خام</a:t>
                      </a:r>
                      <a:endParaRPr lang="fa-IR" sz="1800" b="1" dirty="0">
                        <a:solidFill>
                          <a:schemeClr val="tx1"/>
                        </a:solidFill>
                        <a:cs typeface="B Homa" pitchFamily="2" charset="-78"/>
                      </a:endParaRPr>
                    </a:p>
                  </a:txBody>
                  <a:tcPr marL="121920" marR="121920" anchor="ctr">
                    <a:solidFill>
                      <a:schemeClr val="accent1">
                        <a:lumMod val="60000"/>
                        <a:lumOff val="40000"/>
                      </a:schemeClr>
                    </a:solidFill>
                  </a:tcPr>
                </a:tc>
                <a:tc>
                  <a:txBody>
                    <a:bodyPr/>
                    <a:lstStyle/>
                    <a:p>
                      <a:pPr algn="ctr" rtl="1"/>
                      <a:r>
                        <a:rPr lang="fa-IR" sz="1800" b="1" dirty="0" smtClean="0">
                          <a:solidFill>
                            <a:schemeClr val="tx1"/>
                          </a:solidFill>
                          <a:cs typeface="B Homa" pitchFamily="2" charset="-78"/>
                        </a:rPr>
                        <a:t>رتبه درصدی</a:t>
                      </a:r>
                      <a:endParaRPr lang="fa-IR" sz="1800" b="1" dirty="0">
                        <a:solidFill>
                          <a:schemeClr val="tx1"/>
                        </a:solidFill>
                        <a:cs typeface="B Homa" pitchFamily="2" charset="-78"/>
                      </a:endParaRPr>
                    </a:p>
                  </a:txBody>
                  <a:tcPr marL="121920" marR="121920" anchor="ctr">
                    <a:solidFill>
                      <a:schemeClr val="accent1">
                        <a:lumMod val="60000"/>
                        <a:lumOff val="40000"/>
                      </a:schemeClr>
                    </a:solidFill>
                  </a:tcPr>
                </a:tc>
                <a:tc>
                  <a:txBody>
                    <a:bodyPr/>
                    <a:lstStyle/>
                    <a:p>
                      <a:pPr algn="ctr" rtl="1"/>
                      <a:r>
                        <a:rPr lang="en-US" sz="1800" b="1" dirty="0" smtClean="0">
                          <a:solidFill>
                            <a:schemeClr val="tx1"/>
                          </a:solidFill>
                          <a:cs typeface="B Homa" pitchFamily="2" charset="-78"/>
                        </a:rPr>
                        <a:t>IQ</a:t>
                      </a:r>
                      <a:endParaRPr lang="fa-IR" sz="1800" b="1" dirty="0">
                        <a:solidFill>
                          <a:schemeClr val="tx1"/>
                        </a:solidFill>
                        <a:cs typeface="B Homa" pitchFamily="2" charset="-78"/>
                      </a:endParaRPr>
                    </a:p>
                  </a:txBody>
                  <a:tcPr marL="121920" marR="121920" anchor="ctr">
                    <a:solidFill>
                      <a:schemeClr val="accent1">
                        <a:lumMod val="60000"/>
                        <a:lumOff val="40000"/>
                      </a:schemeClr>
                    </a:solidFill>
                  </a:tcPr>
                </a:tc>
              </a:tr>
              <a:tr h="563249">
                <a:tc>
                  <a:txBody>
                    <a:bodyPr/>
                    <a:lstStyle/>
                    <a:p>
                      <a:pPr algn="ctr" rtl="1"/>
                      <a:r>
                        <a:rPr lang="fa-IR" sz="1800" b="1" dirty="0" smtClean="0">
                          <a:solidFill>
                            <a:schemeClr val="tx1"/>
                          </a:solidFill>
                          <a:cs typeface="B Homa" pitchFamily="2" charset="-78"/>
                        </a:rPr>
                        <a:t>1</a:t>
                      </a:r>
                      <a:endParaRPr lang="fa-IR" sz="1800" b="1" dirty="0">
                        <a:solidFill>
                          <a:schemeClr val="tx1"/>
                        </a:solidFill>
                        <a:cs typeface="B Homa" pitchFamily="2" charset="-78"/>
                      </a:endParaRPr>
                    </a:p>
                  </a:txBody>
                  <a:tcPr marL="121920" marR="121920" anchor="ctr"/>
                </a:tc>
                <a:tc>
                  <a:txBody>
                    <a:bodyPr/>
                    <a:lstStyle/>
                    <a:p>
                      <a:pPr algn="ctr" rtl="1"/>
                      <a:r>
                        <a:rPr lang="fa-IR" sz="1800" b="1" dirty="0" smtClean="0">
                          <a:solidFill>
                            <a:schemeClr val="tx1"/>
                          </a:solidFill>
                          <a:cs typeface="B Homa" pitchFamily="2" charset="-78"/>
                        </a:rPr>
                        <a:t>1</a:t>
                      </a:r>
                      <a:endParaRPr lang="fa-IR" sz="1800" b="1" dirty="0">
                        <a:solidFill>
                          <a:schemeClr val="tx1"/>
                        </a:solidFill>
                        <a:cs typeface="B Homa" pitchFamily="2" charset="-78"/>
                      </a:endParaRPr>
                    </a:p>
                  </a:txBody>
                  <a:tcPr marL="121920" marR="121920" anchor="ctr"/>
                </a:tc>
                <a:tc>
                  <a:txBody>
                    <a:bodyPr/>
                    <a:lstStyle/>
                    <a:p>
                      <a:pPr algn="ctr" rtl="1"/>
                      <a:r>
                        <a:rPr lang="fa-IR" sz="1800" b="1" dirty="0" smtClean="0">
                          <a:solidFill>
                            <a:schemeClr val="tx1"/>
                          </a:solidFill>
                          <a:cs typeface="B Homa" pitchFamily="2" charset="-78"/>
                        </a:rPr>
                        <a:t>18</a:t>
                      </a:r>
                      <a:endParaRPr lang="fa-IR" sz="1800" b="1" dirty="0">
                        <a:solidFill>
                          <a:schemeClr val="tx1"/>
                        </a:solidFill>
                        <a:cs typeface="B Homa" pitchFamily="2" charset="-78"/>
                      </a:endParaRPr>
                    </a:p>
                  </a:txBody>
                  <a:tcPr marL="121920" marR="121920" anchor="ctr"/>
                </a:tc>
                <a:tc>
                  <a:txBody>
                    <a:bodyPr/>
                    <a:lstStyle/>
                    <a:p>
                      <a:pPr algn="ctr" rtl="1"/>
                      <a:r>
                        <a:rPr lang="fa-IR" sz="1800" b="1" dirty="0" smtClean="0">
                          <a:solidFill>
                            <a:schemeClr val="tx1"/>
                          </a:solidFill>
                          <a:cs typeface="B Homa" pitchFamily="2" charset="-78"/>
                        </a:rPr>
                        <a:t>مذکر</a:t>
                      </a:r>
                      <a:endParaRPr lang="fa-IR" sz="1800" b="1" dirty="0">
                        <a:solidFill>
                          <a:schemeClr val="tx1"/>
                        </a:solidFill>
                        <a:cs typeface="B Homa" pitchFamily="2" charset="-78"/>
                      </a:endParaRPr>
                    </a:p>
                  </a:txBody>
                  <a:tcPr marL="121920" marR="121920" anchor="ctr"/>
                </a:tc>
                <a:tc>
                  <a:txBody>
                    <a:bodyPr/>
                    <a:lstStyle/>
                    <a:p>
                      <a:pPr algn="ctr" rtl="1"/>
                      <a:r>
                        <a:rPr lang="fa-IR" sz="1800" b="1" dirty="0" smtClean="0">
                          <a:solidFill>
                            <a:schemeClr val="tx1"/>
                          </a:solidFill>
                          <a:cs typeface="B Homa" pitchFamily="2" charset="-78"/>
                        </a:rPr>
                        <a:t>50</a:t>
                      </a:r>
                      <a:endParaRPr lang="fa-IR" sz="1800" b="1" dirty="0">
                        <a:solidFill>
                          <a:schemeClr val="tx1"/>
                        </a:solidFill>
                        <a:cs typeface="B Homa" pitchFamily="2" charset="-78"/>
                      </a:endParaRPr>
                    </a:p>
                  </a:txBody>
                  <a:tcPr marL="121920" marR="121920" anchor="ctr"/>
                </a:tc>
                <a:tc>
                  <a:txBody>
                    <a:bodyPr/>
                    <a:lstStyle/>
                    <a:p>
                      <a:pPr algn="ctr" rtl="1"/>
                      <a:r>
                        <a:rPr lang="fa-IR" sz="1800" b="1" dirty="0" smtClean="0">
                          <a:solidFill>
                            <a:schemeClr val="tx1"/>
                          </a:solidFill>
                          <a:cs typeface="B Homa" pitchFamily="2" charset="-78"/>
                        </a:rPr>
                        <a:t>81</a:t>
                      </a:r>
                      <a:endParaRPr lang="fa-IR" sz="1800" b="1" dirty="0">
                        <a:solidFill>
                          <a:schemeClr val="tx1"/>
                        </a:solidFill>
                        <a:cs typeface="B Homa" pitchFamily="2" charset="-78"/>
                      </a:endParaRPr>
                    </a:p>
                  </a:txBody>
                  <a:tcPr marL="121920" marR="121920" anchor="ctr"/>
                </a:tc>
                <a:tc>
                  <a:txBody>
                    <a:bodyPr/>
                    <a:lstStyle/>
                    <a:p>
                      <a:pPr algn="ctr" rtl="1"/>
                      <a:r>
                        <a:rPr lang="fa-IR" sz="1800" b="1" dirty="0" smtClean="0">
                          <a:solidFill>
                            <a:schemeClr val="tx1"/>
                          </a:solidFill>
                          <a:cs typeface="B Homa" pitchFamily="2" charset="-78"/>
                        </a:rPr>
                        <a:t>114</a:t>
                      </a:r>
                      <a:endParaRPr lang="fa-IR" sz="1800" b="1" dirty="0">
                        <a:solidFill>
                          <a:schemeClr val="tx1"/>
                        </a:solidFill>
                        <a:cs typeface="B Homa" pitchFamily="2" charset="-78"/>
                      </a:endParaRPr>
                    </a:p>
                  </a:txBody>
                  <a:tcPr marL="121920" marR="121920" anchor="ctr"/>
                </a:tc>
              </a:tr>
              <a:tr h="563249">
                <a:tc>
                  <a:txBody>
                    <a:bodyPr/>
                    <a:lstStyle/>
                    <a:p>
                      <a:pPr algn="ctr" rtl="1"/>
                      <a:r>
                        <a:rPr lang="fa-IR" sz="1800" b="1" dirty="0" smtClean="0">
                          <a:solidFill>
                            <a:schemeClr val="tx1"/>
                          </a:solidFill>
                          <a:cs typeface="B Homa" pitchFamily="2" charset="-78"/>
                        </a:rPr>
                        <a:t>2</a:t>
                      </a:r>
                      <a:endParaRPr lang="fa-IR" sz="1800" b="1" dirty="0">
                        <a:solidFill>
                          <a:schemeClr val="tx1"/>
                        </a:solidFill>
                        <a:cs typeface="B Homa" pitchFamily="2" charset="-78"/>
                      </a:endParaRPr>
                    </a:p>
                  </a:txBody>
                  <a:tcPr marL="121920" marR="121920" anchor="ctr"/>
                </a:tc>
                <a:tc>
                  <a:txBody>
                    <a:bodyPr/>
                    <a:lstStyle/>
                    <a:p>
                      <a:pPr algn="ctr" rtl="1"/>
                      <a:r>
                        <a:rPr lang="fa-IR" sz="1800" b="1" dirty="0" smtClean="0">
                          <a:solidFill>
                            <a:schemeClr val="tx1"/>
                          </a:solidFill>
                          <a:cs typeface="B Homa" pitchFamily="2" charset="-78"/>
                        </a:rPr>
                        <a:t>1</a:t>
                      </a:r>
                      <a:endParaRPr lang="fa-IR" sz="1800" b="1" dirty="0">
                        <a:solidFill>
                          <a:schemeClr val="tx1"/>
                        </a:solidFill>
                        <a:cs typeface="B Homa" pitchFamily="2" charset="-78"/>
                      </a:endParaRPr>
                    </a:p>
                  </a:txBody>
                  <a:tcPr marL="121920" marR="121920" anchor="ctr"/>
                </a:tc>
                <a:tc>
                  <a:txBody>
                    <a:bodyPr/>
                    <a:lstStyle/>
                    <a:p>
                      <a:pPr algn="ctr" rtl="1"/>
                      <a:r>
                        <a:rPr lang="fa-IR" sz="1800" b="1" dirty="0" smtClean="0">
                          <a:solidFill>
                            <a:schemeClr val="tx1"/>
                          </a:solidFill>
                          <a:cs typeface="B Homa" pitchFamily="2" charset="-78"/>
                        </a:rPr>
                        <a:t>18</a:t>
                      </a:r>
                      <a:endParaRPr lang="fa-IR" sz="1800" b="1" dirty="0">
                        <a:solidFill>
                          <a:schemeClr val="tx1"/>
                        </a:solidFill>
                        <a:cs typeface="B Homa" pitchFamily="2" charset="-78"/>
                      </a:endParaRPr>
                    </a:p>
                  </a:txBody>
                  <a:tcPr marL="121920" marR="121920" anchor="ctr"/>
                </a:tc>
                <a:tc>
                  <a:txBody>
                    <a:bodyPr/>
                    <a:lstStyle/>
                    <a:p>
                      <a:pPr algn="ctr" rtl="1"/>
                      <a:r>
                        <a:rPr lang="fa-IR" sz="1800" b="1" dirty="0" smtClean="0">
                          <a:solidFill>
                            <a:schemeClr val="tx1"/>
                          </a:solidFill>
                          <a:cs typeface="B Homa" pitchFamily="2" charset="-78"/>
                        </a:rPr>
                        <a:t>مذکر</a:t>
                      </a:r>
                      <a:endParaRPr lang="fa-IR" sz="1800" b="1" dirty="0">
                        <a:solidFill>
                          <a:schemeClr val="tx1"/>
                        </a:solidFill>
                        <a:cs typeface="B Homa" pitchFamily="2" charset="-78"/>
                      </a:endParaRPr>
                    </a:p>
                  </a:txBody>
                  <a:tcPr marL="121920" marR="121920" anchor="ctr"/>
                </a:tc>
                <a:tc>
                  <a:txBody>
                    <a:bodyPr/>
                    <a:lstStyle/>
                    <a:p>
                      <a:pPr algn="ctr" rtl="1"/>
                      <a:r>
                        <a:rPr lang="fa-IR" sz="1800" b="1" dirty="0" smtClean="0">
                          <a:solidFill>
                            <a:schemeClr val="tx1"/>
                          </a:solidFill>
                          <a:cs typeface="B Homa" pitchFamily="2" charset="-78"/>
                        </a:rPr>
                        <a:t>49</a:t>
                      </a:r>
                      <a:endParaRPr lang="fa-IR" sz="1800" b="1" dirty="0">
                        <a:solidFill>
                          <a:schemeClr val="tx1"/>
                        </a:solidFill>
                        <a:cs typeface="B Homa" pitchFamily="2" charset="-78"/>
                      </a:endParaRPr>
                    </a:p>
                  </a:txBody>
                  <a:tcPr marL="121920" marR="121920" anchor="ctr"/>
                </a:tc>
                <a:tc>
                  <a:txBody>
                    <a:bodyPr/>
                    <a:lstStyle/>
                    <a:p>
                      <a:pPr algn="ctr" rtl="1"/>
                      <a:r>
                        <a:rPr lang="fa-IR" sz="1800" b="1" dirty="0" smtClean="0">
                          <a:solidFill>
                            <a:schemeClr val="tx1"/>
                          </a:solidFill>
                          <a:cs typeface="B Homa" pitchFamily="2" charset="-78"/>
                        </a:rPr>
                        <a:t>77</a:t>
                      </a:r>
                      <a:endParaRPr lang="fa-IR" sz="1800" b="1" dirty="0">
                        <a:solidFill>
                          <a:schemeClr val="tx1"/>
                        </a:solidFill>
                        <a:cs typeface="B Homa" pitchFamily="2" charset="-78"/>
                      </a:endParaRPr>
                    </a:p>
                  </a:txBody>
                  <a:tcPr marL="121920" marR="121920" anchor="ctr"/>
                </a:tc>
                <a:tc>
                  <a:txBody>
                    <a:bodyPr/>
                    <a:lstStyle/>
                    <a:p>
                      <a:pPr algn="ctr" rtl="1"/>
                      <a:r>
                        <a:rPr lang="fa-IR" sz="1800" b="1" dirty="0" smtClean="0">
                          <a:solidFill>
                            <a:schemeClr val="tx1"/>
                          </a:solidFill>
                          <a:cs typeface="B Homa" pitchFamily="2" charset="-78"/>
                        </a:rPr>
                        <a:t>112</a:t>
                      </a:r>
                      <a:endParaRPr lang="fa-IR" sz="1800" b="1" dirty="0">
                        <a:solidFill>
                          <a:schemeClr val="tx1"/>
                        </a:solidFill>
                        <a:cs typeface="B Homa" pitchFamily="2" charset="-78"/>
                      </a:endParaRPr>
                    </a:p>
                  </a:txBody>
                  <a:tcPr marL="121920" marR="121920" anchor="ctr"/>
                </a:tc>
              </a:tr>
              <a:tr h="563249">
                <a:tc>
                  <a:txBody>
                    <a:bodyPr/>
                    <a:lstStyle/>
                    <a:p>
                      <a:pPr algn="ctr" rtl="1"/>
                      <a:r>
                        <a:rPr lang="fa-IR" sz="1800" b="1" dirty="0" smtClean="0">
                          <a:solidFill>
                            <a:schemeClr val="tx1"/>
                          </a:solidFill>
                          <a:cs typeface="B Homa" pitchFamily="2" charset="-78"/>
                        </a:rPr>
                        <a:t>3</a:t>
                      </a:r>
                      <a:endParaRPr lang="fa-IR" sz="1800" b="1" dirty="0">
                        <a:solidFill>
                          <a:schemeClr val="tx1"/>
                        </a:solidFill>
                        <a:cs typeface="B Homa" pitchFamily="2" charset="-78"/>
                      </a:endParaRPr>
                    </a:p>
                  </a:txBody>
                  <a:tcPr marL="121920" marR="121920" anchor="ctr"/>
                </a:tc>
                <a:tc>
                  <a:txBody>
                    <a:bodyPr/>
                    <a:lstStyle/>
                    <a:p>
                      <a:pPr algn="ctr" rtl="1"/>
                      <a:r>
                        <a:rPr lang="fa-IR" sz="1800" b="1" dirty="0" smtClean="0">
                          <a:solidFill>
                            <a:schemeClr val="tx1"/>
                          </a:solidFill>
                          <a:cs typeface="B Homa" pitchFamily="2" charset="-78"/>
                        </a:rPr>
                        <a:t>1</a:t>
                      </a:r>
                      <a:endParaRPr lang="fa-IR" sz="1800" b="1" dirty="0">
                        <a:solidFill>
                          <a:schemeClr val="tx1"/>
                        </a:solidFill>
                        <a:cs typeface="B Homa" pitchFamily="2" charset="-78"/>
                      </a:endParaRPr>
                    </a:p>
                  </a:txBody>
                  <a:tcPr marL="121920" marR="121920" anchor="ctr"/>
                </a:tc>
                <a:tc>
                  <a:txBody>
                    <a:bodyPr/>
                    <a:lstStyle/>
                    <a:p>
                      <a:pPr algn="ctr" rtl="1"/>
                      <a:r>
                        <a:rPr lang="fa-IR" sz="1800" b="1" dirty="0" smtClean="0">
                          <a:solidFill>
                            <a:schemeClr val="tx1"/>
                          </a:solidFill>
                          <a:cs typeface="B Homa" pitchFamily="2" charset="-78"/>
                        </a:rPr>
                        <a:t>18</a:t>
                      </a:r>
                      <a:endParaRPr lang="fa-IR" sz="1800" b="1" dirty="0">
                        <a:solidFill>
                          <a:schemeClr val="tx1"/>
                        </a:solidFill>
                        <a:cs typeface="B Homa" pitchFamily="2" charset="-78"/>
                      </a:endParaRPr>
                    </a:p>
                  </a:txBody>
                  <a:tcPr marL="121920" marR="121920"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1800" b="1" dirty="0" smtClean="0">
                          <a:solidFill>
                            <a:schemeClr val="tx1"/>
                          </a:solidFill>
                          <a:cs typeface="B Homa" pitchFamily="2" charset="-78"/>
                        </a:rPr>
                        <a:t>مذکر</a:t>
                      </a:r>
                    </a:p>
                  </a:txBody>
                  <a:tcPr marL="121920" marR="121920" anchor="ctr"/>
                </a:tc>
                <a:tc>
                  <a:txBody>
                    <a:bodyPr/>
                    <a:lstStyle/>
                    <a:p>
                      <a:pPr algn="ctr" rtl="1"/>
                      <a:r>
                        <a:rPr lang="fa-IR" sz="1800" b="1" dirty="0" smtClean="0">
                          <a:solidFill>
                            <a:schemeClr val="tx1"/>
                          </a:solidFill>
                          <a:cs typeface="B Homa" pitchFamily="2" charset="-78"/>
                        </a:rPr>
                        <a:t>49</a:t>
                      </a:r>
                      <a:endParaRPr lang="fa-IR" sz="1800" b="1" dirty="0">
                        <a:solidFill>
                          <a:schemeClr val="tx1"/>
                        </a:solidFill>
                        <a:cs typeface="B Homa" pitchFamily="2" charset="-78"/>
                      </a:endParaRPr>
                    </a:p>
                  </a:txBody>
                  <a:tcPr marL="121920" marR="121920" anchor="ctr"/>
                </a:tc>
                <a:tc>
                  <a:txBody>
                    <a:bodyPr/>
                    <a:lstStyle/>
                    <a:p>
                      <a:pPr algn="ctr" rtl="1"/>
                      <a:r>
                        <a:rPr lang="fa-IR" sz="1800" b="1" dirty="0" smtClean="0">
                          <a:solidFill>
                            <a:schemeClr val="tx1"/>
                          </a:solidFill>
                          <a:cs typeface="B Homa" pitchFamily="2" charset="-78"/>
                        </a:rPr>
                        <a:t>77</a:t>
                      </a:r>
                      <a:endParaRPr lang="fa-IR" sz="1800" b="1" dirty="0">
                        <a:solidFill>
                          <a:schemeClr val="tx1"/>
                        </a:solidFill>
                        <a:cs typeface="B Homa" pitchFamily="2" charset="-78"/>
                      </a:endParaRPr>
                    </a:p>
                  </a:txBody>
                  <a:tcPr marL="121920" marR="121920" anchor="ctr"/>
                </a:tc>
                <a:tc>
                  <a:txBody>
                    <a:bodyPr/>
                    <a:lstStyle/>
                    <a:p>
                      <a:pPr algn="ctr" rtl="1"/>
                      <a:r>
                        <a:rPr lang="fa-IR" sz="1800" b="1" dirty="0" smtClean="0">
                          <a:solidFill>
                            <a:schemeClr val="tx1"/>
                          </a:solidFill>
                          <a:cs typeface="B Homa" pitchFamily="2" charset="-78"/>
                        </a:rPr>
                        <a:t>112</a:t>
                      </a:r>
                      <a:endParaRPr lang="fa-IR" sz="1800" b="1" dirty="0">
                        <a:solidFill>
                          <a:schemeClr val="tx1"/>
                        </a:solidFill>
                        <a:cs typeface="B Homa" pitchFamily="2" charset="-78"/>
                      </a:endParaRPr>
                    </a:p>
                  </a:txBody>
                  <a:tcPr marL="121920" marR="121920" anchor="ctr"/>
                </a:tc>
              </a:tr>
              <a:tr h="563249">
                <a:tc>
                  <a:txBody>
                    <a:bodyPr/>
                    <a:lstStyle/>
                    <a:p>
                      <a:pPr algn="ctr" rtl="1"/>
                      <a:r>
                        <a:rPr lang="fa-IR" sz="1800" b="1" dirty="0" smtClean="0">
                          <a:solidFill>
                            <a:schemeClr val="tx1"/>
                          </a:solidFill>
                          <a:cs typeface="B Homa" pitchFamily="2" charset="-78"/>
                        </a:rPr>
                        <a:t>4</a:t>
                      </a:r>
                      <a:endParaRPr lang="fa-IR" sz="1800" b="1" dirty="0">
                        <a:solidFill>
                          <a:schemeClr val="tx1"/>
                        </a:solidFill>
                        <a:cs typeface="B Homa" pitchFamily="2" charset="-78"/>
                      </a:endParaRPr>
                    </a:p>
                  </a:txBody>
                  <a:tcPr marL="121920" marR="121920" anchor="ctr"/>
                </a:tc>
                <a:tc>
                  <a:txBody>
                    <a:bodyPr/>
                    <a:lstStyle/>
                    <a:p>
                      <a:pPr algn="ctr" rtl="1"/>
                      <a:r>
                        <a:rPr lang="fa-IR" sz="1800" b="1" dirty="0" smtClean="0">
                          <a:solidFill>
                            <a:schemeClr val="tx1"/>
                          </a:solidFill>
                          <a:cs typeface="B Homa" pitchFamily="2" charset="-78"/>
                        </a:rPr>
                        <a:t>1</a:t>
                      </a:r>
                      <a:endParaRPr lang="fa-IR" sz="1800" b="1" dirty="0">
                        <a:solidFill>
                          <a:schemeClr val="tx1"/>
                        </a:solidFill>
                        <a:cs typeface="B Homa" pitchFamily="2" charset="-78"/>
                      </a:endParaRPr>
                    </a:p>
                  </a:txBody>
                  <a:tcPr marL="121920" marR="121920" anchor="ctr"/>
                </a:tc>
                <a:tc>
                  <a:txBody>
                    <a:bodyPr/>
                    <a:lstStyle/>
                    <a:p>
                      <a:pPr algn="ctr" rtl="1"/>
                      <a:r>
                        <a:rPr lang="fa-IR" sz="1800" b="1" dirty="0" smtClean="0">
                          <a:solidFill>
                            <a:schemeClr val="tx1"/>
                          </a:solidFill>
                          <a:cs typeface="B Homa" pitchFamily="2" charset="-78"/>
                        </a:rPr>
                        <a:t>18</a:t>
                      </a:r>
                      <a:endParaRPr lang="fa-IR" sz="1800" b="1" dirty="0">
                        <a:solidFill>
                          <a:schemeClr val="tx1"/>
                        </a:solidFill>
                        <a:cs typeface="B Homa" pitchFamily="2" charset="-78"/>
                      </a:endParaRPr>
                    </a:p>
                  </a:txBody>
                  <a:tcPr marL="121920" marR="121920"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1800" b="1" dirty="0" smtClean="0">
                          <a:solidFill>
                            <a:schemeClr val="tx1"/>
                          </a:solidFill>
                          <a:cs typeface="B Homa" pitchFamily="2" charset="-78"/>
                        </a:rPr>
                        <a:t>مذکر</a:t>
                      </a:r>
                    </a:p>
                  </a:txBody>
                  <a:tcPr marL="121920" marR="121920" anchor="ctr"/>
                </a:tc>
                <a:tc>
                  <a:txBody>
                    <a:bodyPr/>
                    <a:lstStyle/>
                    <a:p>
                      <a:pPr algn="ctr" rtl="1"/>
                      <a:r>
                        <a:rPr lang="fa-IR" sz="1800" b="1" dirty="0" smtClean="0">
                          <a:solidFill>
                            <a:schemeClr val="tx1"/>
                          </a:solidFill>
                          <a:cs typeface="B Homa" pitchFamily="2" charset="-78"/>
                        </a:rPr>
                        <a:t>46</a:t>
                      </a:r>
                      <a:endParaRPr lang="fa-IR" sz="1800" b="1" dirty="0">
                        <a:solidFill>
                          <a:schemeClr val="tx1"/>
                        </a:solidFill>
                        <a:cs typeface="B Homa" pitchFamily="2" charset="-78"/>
                      </a:endParaRPr>
                    </a:p>
                  </a:txBody>
                  <a:tcPr marL="121920" marR="121920" anchor="ctr"/>
                </a:tc>
                <a:tc>
                  <a:txBody>
                    <a:bodyPr/>
                    <a:lstStyle/>
                    <a:p>
                      <a:pPr algn="ctr" rtl="1"/>
                      <a:r>
                        <a:rPr lang="fa-IR" sz="1800" b="1" dirty="0" smtClean="0">
                          <a:solidFill>
                            <a:schemeClr val="tx1"/>
                          </a:solidFill>
                          <a:cs typeface="B Homa" pitchFamily="2" charset="-78"/>
                        </a:rPr>
                        <a:t>67</a:t>
                      </a:r>
                      <a:endParaRPr lang="fa-IR" sz="1800" b="1" dirty="0">
                        <a:solidFill>
                          <a:schemeClr val="tx1"/>
                        </a:solidFill>
                        <a:cs typeface="B Homa" pitchFamily="2" charset="-78"/>
                      </a:endParaRPr>
                    </a:p>
                  </a:txBody>
                  <a:tcPr marL="121920" marR="121920" anchor="ctr"/>
                </a:tc>
                <a:tc>
                  <a:txBody>
                    <a:bodyPr/>
                    <a:lstStyle/>
                    <a:p>
                      <a:pPr algn="ctr" rtl="1"/>
                      <a:r>
                        <a:rPr lang="fa-IR" sz="1800" b="1" dirty="0" smtClean="0">
                          <a:solidFill>
                            <a:schemeClr val="tx1"/>
                          </a:solidFill>
                          <a:cs typeface="B Homa" pitchFamily="2" charset="-78"/>
                        </a:rPr>
                        <a:t>107</a:t>
                      </a:r>
                      <a:endParaRPr lang="fa-IR" sz="1800" b="1" dirty="0">
                        <a:solidFill>
                          <a:schemeClr val="tx1"/>
                        </a:solidFill>
                        <a:cs typeface="B Homa" pitchFamily="2" charset="-78"/>
                      </a:endParaRPr>
                    </a:p>
                  </a:txBody>
                  <a:tcPr marL="121920" marR="121920" anchor="ctr"/>
                </a:tc>
              </a:tr>
              <a:tr h="563249">
                <a:tc>
                  <a:txBody>
                    <a:bodyPr/>
                    <a:lstStyle/>
                    <a:p>
                      <a:pPr algn="ctr" rtl="1"/>
                      <a:r>
                        <a:rPr lang="fa-IR" sz="1800" b="1" dirty="0" smtClean="0">
                          <a:solidFill>
                            <a:schemeClr val="tx1"/>
                          </a:solidFill>
                          <a:cs typeface="B Homa" pitchFamily="2" charset="-78"/>
                        </a:rPr>
                        <a:t>5</a:t>
                      </a:r>
                      <a:endParaRPr lang="fa-IR" sz="1800" b="1" dirty="0">
                        <a:solidFill>
                          <a:schemeClr val="tx1"/>
                        </a:solidFill>
                        <a:cs typeface="B Homa" pitchFamily="2" charset="-78"/>
                      </a:endParaRPr>
                    </a:p>
                  </a:txBody>
                  <a:tcPr marL="121920" marR="121920" anchor="ctr"/>
                </a:tc>
                <a:tc>
                  <a:txBody>
                    <a:bodyPr/>
                    <a:lstStyle/>
                    <a:p>
                      <a:pPr algn="ctr" rtl="1"/>
                      <a:r>
                        <a:rPr lang="fa-IR" sz="1800" b="1" dirty="0" smtClean="0">
                          <a:solidFill>
                            <a:schemeClr val="tx1"/>
                          </a:solidFill>
                          <a:cs typeface="B Homa" pitchFamily="2" charset="-78"/>
                        </a:rPr>
                        <a:t>1</a:t>
                      </a:r>
                      <a:endParaRPr lang="fa-IR" sz="1800" b="1" dirty="0">
                        <a:solidFill>
                          <a:schemeClr val="tx1"/>
                        </a:solidFill>
                        <a:cs typeface="B Homa" pitchFamily="2" charset="-78"/>
                      </a:endParaRPr>
                    </a:p>
                  </a:txBody>
                  <a:tcPr marL="121920" marR="121920" anchor="ctr"/>
                </a:tc>
                <a:tc>
                  <a:txBody>
                    <a:bodyPr/>
                    <a:lstStyle/>
                    <a:p>
                      <a:pPr algn="ctr" rtl="1"/>
                      <a:r>
                        <a:rPr lang="fa-IR" sz="1800" b="1" dirty="0" smtClean="0">
                          <a:solidFill>
                            <a:schemeClr val="tx1"/>
                          </a:solidFill>
                          <a:cs typeface="B Homa" pitchFamily="2" charset="-78"/>
                        </a:rPr>
                        <a:t>18</a:t>
                      </a:r>
                      <a:endParaRPr lang="fa-IR" sz="1800" b="1" dirty="0">
                        <a:solidFill>
                          <a:schemeClr val="tx1"/>
                        </a:solidFill>
                        <a:cs typeface="B Homa" pitchFamily="2" charset="-78"/>
                      </a:endParaRPr>
                    </a:p>
                  </a:txBody>
                  <a:tcPr marL="121920" marR="121920"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1800" b="1" dirty="0" smtClean="0">
                          <a:solidFill>
                            <a:schemeClr val="tx1"/>
                          </a:solidFill>
                          <a:cs typeface="B Homa" pitchFamily="2" charset="-78"/>
                        </a:rPr>
                        <a:t>مذکر</a:t>
                      </a:r>
                    </a:p>
                  </a:txBody>
                  <a:tcPr marL="121920" marR="121920" anchor="ctr"/>
                </a:tc>
                <a:tc>
                  <a:txBody>
                    <a:bodyPr/>
                    <a:lstStyle/>
                    <a:p>
                      <a:pPr algn="ctr" rtl="1"/>
                      <a:r>
                        <a:rPr lang="fa-IR" sz="1800" b="1" dirty="0" smtClean="0">
                          <a:solidFill>
                            <a:schemeClr val="tx1"/>
                          </a:solidFill>
                          <a:cs typeface="B Homa" pitchFamily="2" charset="-78"/>
                        </a:rPr>
                        <a:t>50</a:t>
                      </a:r>
                      <a:endParaRPr lang="fa-IR" sz="1800" b="1" dirty="0">
                        <a:solidFill>
                          <a:schemeClr val="tx1"/>
                        </a:solidFill>
                        <a:cs typeface="B Homa" pitchFamily="2" charset="-78"/>
                      </a:endParaRPr>
                    </a:p>
                  </a:txBody>
                  <a:tcPr marL="121920" marR="121920" anchor="ctr"/>
                </a:tc>
                <a:tc>
                  <a:txBody>
                    <a:bodyPr/>
                    <a:lstStyle/>
                    <a:p>
                      <a:pPr algn="ctr" rtl="1"/>
                      <a:r>
                        <a:rPr lang="fa-IR" sz="1800" b="1" dirty="0" smtClean="0">
                          <a:solidFill>
                            <a:schemeClr val="tx1"/>
                          </a:solidFill>
                          <a:cs typeface="B Homa" pitchFamily="2" charset="-78"/>
                        </a:rPr>
                        <a:t>81</a:t>
                      </a:r>
                      <a:endParaRPr lang="fa-IR" sz="1800" b="1" dirty="0">
                        <a:solidFill>
                          <a:schemeClr val="tx1"/>
                        </a:solidFill>
                        <a:cs typeface="B Homa" pitchFamily="2" charset="-78"/>
                      </a:endParaRPr>
                    </a:p>
                  </a:txBody>
                  <a:tcPr marL="121920" marR="121920" anchor="ctr"/>
                </a:tc>
                <a:tc>
                  <a:txBody>
                    <a:bodyPr/>
                    <a:lstStyle/>
                    <a:p>
                      <a:pPr algn="ctr" rtl="1"/>
                      <a:r>
                        <a:rPr lang="fa-IR" sz="1800" b="1" dirty="0" smtClean="0">
                          <a:solidFill>
                            <a:schemeClr val="tx1"/>
                          </a:solidFill>
                          <a:cs typeface="B Homa" pitchFamily="2" charset="-78"/>
                        </a:rPr>
                        <a:t>114</a:t>
                      </a:r>
                      <a:endParaRPr lang="fa-IR" sz="1800" b="1" dirty="0">
                        <a:solidFill>
                          <a:schemeClr val="tx1"/>
                        </a:solidFill>
                        <a:cs typeface="B Homa" pitchFamily="2" charset="-78"/>
                      </a:endParaRPr>
                    </a:p>
                  </a:txBody>
                  <a:tcPr marL="121920" marR="121920" anchor="ctr"/>
                </a:tc>
              </a:tr>
              <a:tr h="563249">
                <a:tc>
                  <a:txBody>
                    <a:bodyPr/>
                    <a:lstStyle/>
                    <a:p>
                      <a:pPr algn="ctr" rtl="1"/>
                      <a:r>
                        <a:rPr lang="fa-IR" sz="1800" b="1" dirty="0" smtClean="0">
                          <a:solidFill>
                            <a:schemeClr val="tx1"/>
                          </a:solidFill>
                          <a:cs typeface="B Homa" pitchFamily="2" charset="-78"/>
                        </a:rPr>
                        <a:t>6</a:t>
                      </a:r>
                      <a:endParaRPr lang="fa-IR" sz="1800" b="1" dirty="0">
                        <a:solidFill>
                          <a:schemeClr val="tx1"/>
                        </a:solidFill>
                        <a:cs typeface="B Homa" pitchFamily="2" charset="-78"/>
                      </a:endParaRPr>
                    </a:p>
                  </a:txBody>
                  <a:tcPr marL="121920" marR="121920" anchor="ctr"/>
                </a:tc>
                <a:tc>
                  <a:txBody>
                    <a:bodyPr/>
                    <a:lstStyle/>
                    <a:p>
                      <a:pPr algn="ctr" rtl="1"/>
                      <a:r>
                        <a:rPr lang="fa-IR" sz="1800" b="1" dirty="0" smtClean="0">
                          <a:solidFill>
                            <a:schemeClr val="tx1"/>
                          </a:solidFill>
                          <a:cs typeface="B Homa" pitchFamily="2" charset="-78"/>
                        </a:rPr>
                        <a:t>1</a:t>
                      </a:r>
                      <a:endParaRPr lang="fa-IR" sz="1800" b="1" dirty="0">
                        <a:solidFill>
                          <a:schemeClr val="tx1"/>
                        </a:solidFill>
                        <a:cs typeface="B Homa" pitchFamily="2" charset="-78"/>
                      </a:endParaRPr>
                    </a:p>
                  </a:txBody>
                  <a:tcPr marL="121920" marR="121920" anchor="ctr"/>
                </a:tc>
                <a:tc>
                  <a:txBody>
                    <a:bodyPr/>
                    <a:lstStyle/>
                    <a:p>
                      <a:pPr algn="ctr" rtl="1"/>
                      <a:r>
                        <a:rPr lang="fa-IR" sz="1800" b="1" dirty="0" smtClean="0">
                          <a:solidFill>
                            <a:schemeClr val="tx1"/>
                          </a:solidFill>
                          <a:cs typeface="B Homa" pitchFamily="2" charset="-78"/>
                        </a:rPr>
                        <a:t>18</a:t>
                      </a:r>
                      <a:endParaRPr lang="fa-IR" sz="1800" b="1" dirty="0">
                        <a:solidFill>
                          <a:schemeClr val="tx1"/>
                        </a:solidFill>
                        <a:cs typeface="B Homa" pitchFamily="2" charset="-78"/>
                      </a:endParaRPr>
                    </a:p>
                  </a:txBody>
                  <a:tcPr marL="121920" marR="121920"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1800" b="1" dirty="0" smtClean="0">
                          <a:solidFill>
                            <a:schemeClr val="tx1"/>
                          </a:solidFill>
                          <a:cs typeface="B Homa" pitchFamily="2" charset="-78"/>
                        </a:rPr>
                        <a:t>مذکر</a:t>
                      </a:r>
                    </a:p>
                  </a:txBody>
                  <a:tcPr marL="121920" marR="121920" anchor="ctr"/>
                </a:tc>
                <a:tc>
                  <a:txBody>
                    <a:bodyPr/>
                    <a:lstStyle/>
                    <a:p>
                      <a:pPr algn="ctr" rtl="1"/>
                      <a:r>
                        <a:rPr lang="fa-IR" sz="1800" b="1" dirty="0" smtClean="0">
                          <a:solidFill>
                            <a:schemeClr val="tx1"/>
                          </a:solidFill>
                          <a:cs typeface="B Homa" pitchFamily="2" charset="-78"/>
                        </a:rPr>
                        <a:t>50</a:t>
                      </a:r>
                      <a:endParaRPr lang="fa-IR" sz="1800" b="1" dirty="0">
                        <a:solidFill>
                          <a:schemeClr val="tx1"/>
                        </a:solidFill>
                        <a:cs typeface="B Homa" pitchFamily="2" charset="-78"/>
                      </a:endParaRPr>
                    </a:p>
                  </a:txBody>
                  <a:tcPr marL="121920" marR="121920" anchor="ctr"/>
                </a:tc>
                <a:tc>
                  <a:txBody>
                    <a:bodyPr/>
                    <a:lstStyle/>
                    <a:p>
                      <a:pPr algn="ctr" rtl="1"/>
                      <a:r>
                        <a:rPr lang="fa-IR" sz="1800" b="1" dirty="0" smtClean="0">
                          <a:solidFill>
                            <a:schemeClr val="tx1"/>
                          </a:solidFill>
                          <a:cs typeface="B Homa" pitchFamily="2" charset="-78"/>
                        </a:rPr>
                        <a:t>81</a:t>
                      </a:r>
                      <a:endParaRPr lang="fa-IR" sz="1800" b="1" dirty="0">
                        <a:solidFill>
                          <a:schemeClr val="tx1"/>
                        </a:solidFill>
                        <a:cs typeface="B Homa" pitchFamily="2" charset="-78"/>
                      </a:endParaRPr>
                    </a:p>
                  </a:txBody>
                  <a:tcPr marL="121920" marR="121920" anchor="ctr"/>
                </a:tc>
                <a:tc>
                  <a:txBody>
                    <a:bodyPr/>
                    <a:lstStyle/>
                    <a:p>
                      <a:pPr algn="ctr" rtl="1"/>
                      <a:r>
                        <a:rPr lang="fa-IR" sz="1800" b="1" dirty="0" smtClean="0">
                          <a:solidFill>
                            <a:schemeClr val="tx1"/>
                          </a:solidFill>
                          <a:cs typeface="B Homa" pitchFamily="2" charset="-78"/>
                        </a:rPr>
                        <a:t>114</a:t>
                      </a:r>
                      <a:endParaRPr lang="fa-IR" sz="1800" b="1" dirty="0">
                        <a:solidFill>
                          <a:schemeClr val="tx1"/>
                        </a:solidFill>
                        <a:cs typeface="B Homa" pitchFamily="2" charset="-78"/>
                      </a:endParaRPr>
                    </a:p>
                  </a:txBody>
                  <a:tcPr marL="121920" marR="121920" anchor="ctr"/>
                </a:tc>
              </a:tr>
            </a:tbl>
          </a:graphicData>
        </a:graphic>
      </p:graphicFrame>
    </p:spTree>
    <p:extLst>
      <p:ext uri="{BB962C8B-B14F-4D97-AF65-F5344CB8AC3E}">
        <p14:creationId xmlns:p14="http://schemas.microsoft.com/office/powerpoint/2010/main" val="3960447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02336" y="228600"/>
            <a:ext cx="11379200" cy="700070"/>
          </a:xfrm>
          <a:solidFill>
            <a:schemeClr val="accent1">
              <a:lumMod val="60000"/>
              <a:lumOff val="40000"/>
            </a:schemeClr>
          </a:solidFill>
        </p:spPr>
        <p:style>
          <a:lnRef idx="3">
            <a:schemeClr val="lt1"/>
          </a:lnRef>
          <a:fillRef idx="1">
            <a:schemeClr val="accent1"/>
          </a:fillRef>
          <a:effectRef idx="1">
            <a:schemeClr val="accent1"/>
          </a:effectRef>
          <a:fontRef idx="minor">
            <a:schemeClr val="lt1"/>
          </a:fontRef>
        </p:style>
        <p:txBody>
          <a:bodyPr anchor="ctr">
            <a:normAutofit/>
          </a:bodyPr>
          <a:lstStyle/>
          <a:p>
            <a:pPr algn="ctr"/>
            <a:r>
              <a:rPr lang="fa-IR" sz="2800" b="1" dirty="0" smtClean="0">
                <a:solidFill>
                  <a:schemeClr val="tx1"/>
                </a:solidFill>
                <a:cs typeface="B Zar" panose="00000400000000000000" pitchFamily="2" charset="-78"/>
              </a:rPr>
              <a:t>نتیجه گیری از اجرای آزمون ریون بزرگسالان</a:t>
            </a:r>
            <a:endParaRPr lang="en-US" sz="2800" b="1" dirty="0">
              <a:solidFill>
                <a:schemeClr val="tx1"/>
              </a:solidFill>
              <a:cs typeface="B Zar" panose="00000400000000000000" pitchFamily="2" charset="-78"/>
            </a:endParaRPr>
          </a:p>
        </p:txBody>
      </p:sp>
      <p:graphicFrame>
        <p:nvGraphicFramePr>
          <p:cNvPr id="5" name="Table 4"/>
          <p:cNvGraphicFramePr>
            <a:graphicFrameLocks noGrp="1"/>
          </p:cNvGraphicFramePr>
          <p:nvPr>
            <p:extLst>
              <p:ext uri="{D42A27DB-BD31-4B8C-83A1-F6EECF244321}">
                <p14:modId xmlns:p14="http://schemas.microsoft.com/office/powerpoint/2010/main" val="2044836263"/>
              </p:ext>
            </p:extLst>
          </p:nvPr>
        </p:nvGraphicFramePr>
        <p:xfrm>
          <a:off x="476211" y="1843711"/>
          <a:ext cx="11144328" cy="3942743"/>
        </p:xfrm>
        <a:graphic>
          <a:graphicData uri="http://schemas.openxmlformats.org/drawingml/2006/table">
            <a:tbl>
              <a:tblPr rtl="1" firstRow="1" bandRow="1">
                <a:tableStyleId>{5C22544A-7EE6-4342-B048-85BDC9FD1C3A}</a:tableStyleId>
              </a:tblPr>
              <a:tblGrid>
                <a:gridCol w="1915584"/>
                <a:gridCol w="1538124"/>
                <a:gridCol w="1538124"/>
                <a:gridCol w="1538124"/>
                <a:gridCol w="1538124"/>
                <a:gridCol w="1538124"/>
                <a:gridCol w="1538124"/>
              </a:tblGrid>
              <a:tr h="563249">
                <a:tc>
                  <a:txBody>
                    <a:bodyPr/>
                    <a:lstStyle/>
                    <a:p>
                      <a:pPr algn="ctr" rtl="1"/>
                      <a:r>
                        <a:rPr lang="fa-IR" sz="1800" b="1" dirty="0" smtClean="0">
                          <a:solidFill>
                            <a:schemeClr val="tx1"/>
                          </a:solidFill>
                          <a:cs typeface="B Zar" panose="00000400000000000000" pitchFamily="2" charset="-78"/>
                        </a:rPr>
                        <a:t>شناسه شخص</a:t>
                      </a:r>
                      <a:endParaRPr lang="fa-IR" sz="1800" b="1" dirty="0">
                        <a:solidFill>
                          <a:schemeClr val="tx1"/>
                        </a:solidFill>
                        <a:cs typeface="B Zar" panose="00000400000000000000" pitchFamily="2" charset="-78"/>
                      </a:endParaRPr>
                    </a:p>
                  </a:txBody>
                  <a:tcPr marL="121920" marR="121920" anchor="ctr">
                    <a:solidFill>
                      <a:schemeClr val="accent1">
                        <a:lumMod val="60000"/>
                        <a:lumOff val="40000"/>
                      </a:schemeClr>
                    </a:solidFill>
                  </a:tcPr>
                </a:tc>
                <a:tc>
                  <a:txBody>
                    <a:bodyPr/>
                    <a:lstStyle/>
                    <a:p>
                      <a:pPr algn="ctr" rtl="1"/>
                      <a:r>
                        <a:rPr lang="fa-IR" sz="1800" b="1" dirty="0" smtClean="0">
                          <a:solidFill>
                            <a:schemeClr val="tx1"/>
                          </a:solidFill>
                          <a:cs typeface="B Zar" panose="00000400000000000000" pitchFamily="2" charset="-78"/>
                        </a:rPr>
                        <a:t>گروه</a:t>
                      </a:r>
                      <a:endParaRPr lang="fa-IR" sz="1800" b="1" dirty="0">
                        <a:solidFill>
                          <a:schemeClr val="tx1"/>
                        </a:solidFill>
                        <a:cs typeface="B Zar" panose="00000400000000000000" pitchFamily="2" charset="-78"/>
                      </a:endParaRPr>
                    </a:p>
                  </a:txBody>
                  <a:tcPr marL="121920" marR="121920" anchor="ctr">
                    <a:solidFill>
                      <a:schemeClr val="accent1">
                        <a:lumMod val="60000"/>
                        <a:lumOff val="40000"/>
                      </a:schemeClr>
                    </a:solidFill>
                  </a:tcPr>
                </a:tc>
                <a:tc>
                  <a:txBody>
                    <a:bodyPr/>
                    <a:lstStyle/>
                    <a:p>
                      <a:pPr algn="ctr" rtl="1"/>
                      <a:r>
                        <a:rPr lang="fa-IR" sz="1800" b="1" dirty="0" smtClean="0">
                          <a:solidFill>
                            <a:schemeClr val="tx1"/>
                          </a:solidFill>
                          <a:cs typeface="B Zar" panose="00000400000000000000" pitchFamily="2" charset="-78"/>
                        </a:rPr>
                        <a:t>سن</a:t>
                      </a:r>
                      <a:endParaRPr lang="fa-IR" sz="1800" b="1" dirty="0">
                        <a:solidFill>
                          <a:schemeClr val="tx1"/>
                        </a:solidFill>
                        <a:cs typeface="B Zar" panose="00000400000000000000" pitchFamily="2" charset="-78"/>
                      </a:endParaRPr>
                    </a:p>
                  </a:txBody>
                  <a:tcPr marL="121920" marR="121920" anchor="ctr">
                    <a:solidFill>
                      <a:schemeClr val="accent1">
                        <a:lumMod val="60000"/>
                        <a:lumOff val="40000"/>
                      </a:schemeClr>
                    </a:solidFill>
                  </a:tcPr>
                </a:tc>
                <a:tc>
                  <a:txBody>
                    <a:bodyPr/>
                    <a:lstStyle/>
                    <a:p>
                      <a:pPr algn="ctr" rtl="1"/>
                      <a:r>
                        <a:rPr lang="fa-IR" sz="1800" b="1" dirty="0" smtClean="0">
                          <a:solidFill>
                            <a:schemeClr val="tx1"/>
                          </a:solidFill>
                          <a:cs typeface="B Zar" panose="00000400000000000000" pitchFamily="2" charset="-78"/>
                        </a:rPr>
                        <a:t>جنسیت</a:t>
                      </a:r>
                      <a:endParaRPr lang="fa-IR" sz="1800" b="1" dirty="0">
                        <a:solidFill>
                          <a:schemeClr val="tx1"/>
                        </a:solidFill>
                        <a:cs typeface="B Zar" panose="00000400000000000000" pitchFamily="2" charset="-78"/>
                      </a:endParaRPr>
                    </a:p>
                  </a:txBody>
                  <a:tcPr marL="121920" marR="121920" anchor="ctr">
                    <a:solidFill>
                      <a:schemeClr val="accent1">
                        <a:lumMod val="60000"/>
                        <a:lumOff val="40000"/>
                      </a:schemeClr>
                    </a:solidFill>
                  </a:tcPr>
                </a:tc>
                <a:tc>
                  <a:txBody>
                    <a:bodyPr/>
                    <a:lstStyle/>
                    <a:p>
                      <a:pPr algn="ctr" rtl="1"/>
                      <a:r>
                        <a:rPr lang="fa-IR" sz="1800" b="1" dirty="0" smtClean="0">
                          <a:solidFill>
                            <a:schemeClr val="tx1"/>
                          </a:solidFill>
                          <a:cs typeface="B Zar" panose="00000400000000000000" pitchFamily="2" charset="-78"/>
                        </a:rPr>
                        <a:t>نمره خام</a:t>
                      </a:r>
                      <a:endParaRPr lang="fa-IR" sz="1800" b="1" dirty="0">
                        <a:solidFill>
                          <a:schemeClr val="tx1"/>
                        </a:solidFill>
                        <a:cs typeface="B Zar" panose="00000400000000000000" pitchFamily="2" charset="-78"/>
                      </a:endParaRPr>
                    </a:p>
                  </a:txBody>
                  <a:tcPr marL="121920" marR="121920" anchor="ctr">
                    <a:solidFill>
                      <a:schemeClr val="accent1">
                        <a:lumMod val="60000"/>
                        <a:lumOff val="40000"/>
                      </a:schemeClr>
                    </a:solidFill>
                  </a:tcPr>
                </a:tc>
                <a:tc>
                  <a:txBody>
                    <a:bodyPr/>
                    <a:lstStyle/>
                    <a:p>
                      <a:pPr algn="ctr" rtl="1"/>
                      <a:r>
                        <a:rPr lang="fa-IR" sz="1800" b="1" dirty="0" smtClean="0">
                          <a:solidFill>
                            <a:schemeClr val="tx1"/>
                          </a:solidFill>
                          <a:cs typeface="B Zar" panose="00000400000000000000" pitchFamily="2" charset="-78"/>
                        </a:rPr>
                        <a:t>رتبه درصدی</a:t>
                      </a:r>
                      <a:endParaRPr lang="fa-IR" sz="1800" b="1" dirty="0">
                        <a:solidFill>
                          <a:schemeClr val="tx1"/>
                        </a:solidFill>
                        <a:cs typeface="B Zar" panose="00000400000000000000" pitchFamily="2" charset="-78"/>
                      </a:endParaRPr>
                    </a:p>
                  </a:txBody>
                  <a:tcPr marL="121920" marR="121920" anchor="ctr">
                    <a:solidFill>
                      <a:schemeClr val="accent1">
                        <a:lumMod val="60000"/>
                        <a:lumOff val="40000"/>
                      </a:schemeClr>
                    </a:solidFill>
                  </a:tcPr>
                </a:tc>
                <a:tc>
                  <a:txBody>
                    <a:bodyPr/>
                    <a:lstStyle/>
                    <a:p>
                      <a:pPr algn="ctr" rtl="1"/>
                      <a:r>
                        <a:rPr lang="en-US" sz="1800" b="1" dirty="0" smtClean="0">
                          <a:solidFill>
                            <a:schemeClr val="tx1"/>
                          </a:solidFill>
                          <a:cs typeface="B Zar" panose="00000400000000000000" pitchFamily="2" charset="-78"/>
                        </a:rPr>
                        <a:t>IQ</a:t>
                      </a:r>
                      <a:endParaRPr lang="fa-IR" sz="1800" b="1" dirty="0">
                        <a:solidFill>
                          <a:schemeClr val="tx1"/>
                        </a:solidFill>
                        <a:cs typeface="B Zar" panose="00000400000000000000" pitchFamily="2" charset="-78"/>
                      </a:endParaRPr>
                    </a:p>
                  </a:txBody>
                  <a:tcPr marL="121920" marR="121920" anchor="ctr">
                    <a:solidFill>
                      <a:schemeClr val="accent1">
                        <a:lumMod val="60000"/>
                        <a:lumOff val="40000"/>
                      </a:schemeClr>
                    </a:solidFill>
                  </a:tcPr>
                </a:tc>
              </a:tr>
              <a:tr h="563249">
                <a:tc>
                  <a:txBody>
                    <a:bodyPr/>
                    <a:lstStyle/>
                    <a:p>
                      <a:pPr algn="ctr" rtl="1"/>
                      <a:r>
                        <a:rPr lang="fa-IR" sz="1800" b="1" dirty="0" smtClean="0">
                          <a:solidFill>
                            <a:schemeClr val="tx1"/>
                          </a:solidFill>
                          <a:cs typeface="B Zar" panose="00000400000000000000" pitchFamily="2" charset="-78"/>
                        </a:rPr>
                        <a:t>7</a:t>
                      </a:r>
                      <a:endParaRPr lang="fa-IR" sz="1800" b="1" dirty="0">
                        <a:solidFill>
                          <a:schemeClr val="tx1"/>
                        </a:solidFill>
                        <a:cs typeface="B Zar" panose="00000400000000000000" pitchFamily="2" charset="-78"/>
                      </a:endParaRPr>
                    </a:p>
                  </a:txBody>
                  <a:tcPr marL="121920" marR="121920" anchor="ctr"/>
                </a:tc>
                <a:tc>
                  <a:txBody>
                    <a:bodyPr/>
                    <a:lstStyle/>
                    <a:p>
                      <a:pPr algn="ctr" rtl="1"/>
                      <a:r>
                        <a:rPr lang="fa-IR" sz="1800" b="1" dirty="0" smtClean="0">
                          <a:solidFill>
                            <a:schemeClr val="tx1"/>
                          </a:solidFill>
                          <a:cs typeface="B Zar" panose="00000400000000000000" pitchFamily="2" charset="-78"/>
                        </a:rPr>
                        <a:t>2</a:t>
                      </a:r>
                      <a:endParaRPr lang="fa-IR" sz="1800" b="1" dirty="0">
                        <a:solidFill>
                          <a:schemeClr val="tx1"/>
                        </a:solidFill>
                        <a:cs typeface="B Zar" panose="00000400000000000000" pitchFamily="2" charset="-78"/>
                      </a:endParaRPr>
                    </a:p>
                  </a:txBody>
                  <a:tcPr marL="121920" marR="121920" anchor="ctr"/>
                </a:tc>
                <a:tc>
                  <a:txBody>
                    <a:bodyPr/>
                    <a:lstStyle/>
                    <a:p>
                      <a:pPr algn="ctr" rtl="1"/>
                      <a:r>
                        <a:rPr lang="fa-IR" sz="1800" b="1" dirty="0" smtClean="0">
                          <a:solidFill>
                            <a:schemeClr val="tx1"/>
                          </a:solidFill>
                          <a:cs typeface="B Zar" panose="00000400000000000000" pitchFamily="2" charset="-78"/>
                        </a:rPr>
                        <a:t>18</a:t>
                      </a:r>
                      <a:endParaRPr lang="fa-IR" sz="1800" b="1" dirty="0">
                        <a:solidFill>
                          <a:schemeClr val="tx1"/>
                        </a:solidFill>
                        <a:cs typeface="B Zar" panose="00000400000000000000" pitchFamily="2" charset="-78"/>
                      </a:endParaRPr>
                    </a:p>
                  </a:txBody>
                  <a:tcPr marL="121920" marR="121920" anchor="ctr"/>
                </a:tc>
                <a:tc>
                  <a:txBody>
                    <a:bodyPr/>
                    <a:lstStyle/>
                    <a:p>
                      <a:pPr algn="ctr" rtl="1"/>
                      <a:r>
                        <a:rPr lang="fa-IR" sz="1800" b="1" dirty="0" smtClean="0">
                          <a:solidFill>
                            <a:schemeClr val="tx1"/>
                          </a:solidFill>
                          <a:cs typeface="B Zar" panose="00000400000000000000" pitchFamily="2" charset="-78"/>
                        </a:rPr>
                        <a:t>مونث</a:t>
                      </a:r>
                      <a:endParaRPr lang="fa-IR" sz="1800" b="1" dirty="0">
                        <a:solidFill>
                          <a:schemeClr val="tx1"/>
                        </a:solidFill>
                        <a:cs typeface="B Zar" panose="00000400000000000000" pitchFamily="2" charset="-78"/>
                      </a:endParaRPr>
                    </a:p>
                  </a:txBody>
                  <a:tcPr marL="121920" marR="121920" anchor="ctr"/>
                </a:tc>
                <a:tc>
                  <a:txBody>
                    <a:bodyPr/>
                    <a:lstStyle/>
                    <a:p>
                      <a:pPr algn="ctr" rtl="1"/>
                      <a:r>
                        <a:rPr lang="fa-IR" sz="1800" b="1" dirty="0" smtClean="0">
                          <a:solidFill>
                            <a:schemeClr val="tx1"/>
                          </a:solidFill>
                          <a:cs typeface="B Zar" panose="00000400000000000000" pitchFamily="2" charset="-78"/>
                        </a:rPr>
                        <a:t>53</a:t>
                      </a:r>
                      <a:endParaRPr lang="fa-IR" sz="1800" b="1" dirty="0">
                        <a:solidFill>
                          <a:schemeClr val="tx1"/>
                        </a:solidFill>
                        <a:cs typeface="B Zar" panose="00000400000000000000" pitchFamily="2" charset="-78"/>
                      </a:endParaRPr>
                    </a:p>
                  </a:txBody>
                  <a:tcPr marL="121920" marR="121920" anchor="ctr"/>
                </a:tc>
                <a:tc>
                  <a:txBody>
                    <a:bodyPr/>
                    <a:lstStyle/>
                    <a:p>
                      <a:pPr algn="ctr" rtl="1"/>
                      <a:r>
                        <a:rPr lang="fa-IR" sz="1800" b="1" dirty="0" smtClean="0">
                          <a:solidFill>
                            <a:schemeClr val="tx1"/>
                          </a:solidFill>
                          <a:cs typeface="B Zar" panose="00000400000000000000" pitchFamily="2" charset="-78"/>
                        </a:rPr>
                        <a:t>89</a:t>
                      </a:r>
                      <a:endParaRPr lang="fa-IR" sz="1800" b="1" dirty="0">
                        <a:solidFill>
                          <a:schemeClr val="tx1"/>
                        </a:solidFill>
                        <a:cs typeface="B Zar" panose="00000400000000000000" pitchFamily="2" charset="-78"/>
                      </a:endParaRPr>
                    </a:p>
                  </a:txBody>
                  <a:tcPr marL="121920" marR="121920" anchor="ctr"/>
                </a:tc>
                <a:tc>
                  <a:txBody>
                    <a:bodyPr/>
                    <a:lstStyle/>
                    <a:p>
                      <a:pPr algn="ctr" rtl="1"/>
                      <a:r>
                        <a:rPr lang="fa-IR" sz="1800" b="1" dirty="0" smtClean="0">
                          <a:solidFill>
                            <a:schemeClr val="tx1"/>
                          </a:solidFill>
                          <a:cs typeface="B Zar" panose="00000400000000000000" pitchFamily="2" charset="-78"/>
                        </a:rPr>
                        <a:t>120</a:t>
                      </a:r>
                      <a:endParaRPr lang="fa-IR" sz="1800" b="1" dirty="0">
                        <a:solidFill>
                          <a:schemeClr val="tx1"/>
                        </a:solidFill>
                        <a:cs typeface="B Zar" panose="00000400000000000000" pitchFamily="2" charset="-78"/>
                      </a:endParaRPr>
                    </a:p>
                  </a:txBody>
                  <a:tcPr marL="121920" marR="121920" anchor="ctr"/>
                </a:tc>
              </a:tr>
              <a:tr h="563249">
                <a:tc>
                  <a:txBody>
                    <a:bodyPr/>
                    <a:lstStyle/>
                    <a:p>
                      <a:pPr algn="ctr" rtl="1"/>
                      <a:r>
                        <a:rPr lang="fa-IR" sz="1800" b="1" dirty="0" smtClean="0">
                          <a:solidFill>
                            <a:schemeClr val="tx1"/>
                          </a:solidFill>
                          <a:cs typeface="B Zar" panose="00000400000000000000" pitchFamily="2" charset="-78"/>
                        </a:rPr>
                        <a:t>8</a:t>
                      </a:r>
                      <a:endParaRPr lang="fa-IR" sz="1800" b="1" dirty="0">
                        <a:solidFill>
                          <a:schemeClr val="tx1"/>
                        </a:solidFill>
                        <a:cs typeface="B Zar" panose="00000400000000000000" pitchFamily="2" charset="-78"/>
                      </a:endParaRPr>
                    </a:p>
                  </a:txBody>
                  <a:tcPr marL="121920" marR="121920" anchor="ctr"/>
                </a:tc>
                <a:tc>
                  <a:txBody>
                    <a:bodyPr/>
                    <a:lstStyle/>
                    <a:p>
                      <a:pPr algn="ctr" rtl="1"/>
                      <a:r>
                        <a:rPr lang="fa-IR" sz="1800" b="1" dirty="0" smtClean="0">
                          <a:solidFill>
                            <a:schemeClr val="tx1"/>
                          </a:solidFill>
                          <a:cs typeface="B Zar" panose="00000400000000000000" pitchFamily="2" charset="-78"/>
                        </a:rPr>
                        <a:t>2</a:t>
                      </a:r>
                      <a:endParaRPr lang="fa-IR" sz="1800" b="1" dirty="0">
                        <a:solidFill>
                          <a:schemeClr val="tx1"/>
                        </a:solidFill>
                        <a:cs typeface="B Zar" panose="00000400000000000000" pitchFamily="2" charset="-78"/>
                      </a:endParaRPr>
                    </a:p>
                  </a:txBody>
                  <a:tcPr marL="121920" marR="121920" anchor="ctr"/>
                </a:tc>
                <a:tc>
                  <a:txBody>
                    <a:bodyPr/>
                    <a:lstStyle/>
                    <a:p>
                      <a:pPr algn="ctr" rtl="1"/>
                      <a:r>
                        <a:rPr lang="fa-IR" sz="1800" b="1" dirty="0" smtClean="0">
                          <a:solidFill>
                            <a:schemeClr val="tx1"/>
                          </a:solidFill>
                          <a:cs typeface="B Zar" panose="00000400000000000000" pitchFamily="2" charset="-78"/>
                        </a:rPr>
                        <a:t>18</a:t>
                      </a:r>
                      <a:endParaRPr lang="fa-IR" sz="1800" b="1" dirty="0">
                        <a:solidFill>
                          <a:schemeClr val="tx1"/>
                        </a:solidFill>
                        <a:cs typeface="B Zar" panose="00000400000000000000" pitchFamily="2" charset="-78"/>
                      </a:endParaRPr>
                    </a:p>
                  </a:txBody>
                  <a:tcPr marL="121920" marR="121920" anchor="ctr"/>
                </a:tc>
                <a:tc>
                  <a:txBody>
                    <a:bodyPr/>
                    <a:lstStyle/>
                    <a:p>
                      <a:pPr algn="ctr" rtl="1"/>
                      <a:r>
                        <a:rPr lang="fa-IR" sz="1800" b="1" dirty="0" smtClean="0">
                          <a:solidFill>
                            <a:schemeClr val="tx1"/>
                          </a:solidFill>
                          <a:cs typeface="B Zar" panose="00000400000000000000" pitchFamily="2" charset="-78"/>
                        </a:rPr>
                        <a:t>مونث</a:t>
                      </a:r>
                      <a:endParaRPr lang="fa-IR" sz="1800" b="1" dirty="0">
                        <a:solidFill>
                          <a:schemeClr val="tx1"/>
                        </a:solidFill>
                        <a:cs typeface="B Zar" panose="00000400000000000000" pitchFamily="2" charset="-78"/>
                      </a:endParaRPr>
                    </a:p>
                  </a:txBody>
                  <a:tcPr marL="121920" marR="121920" anchor="ctr"/>
                </a:tc>
                <a:tc>
                  <a:txBody>
                    <a:bodyPr/>
                    <a:lstStyle/>
                    <a:p>
                      <a:pPr algn="ctr" rtl="1"/>
                      <a:r>
                        <a:rPr lang="fa-IR" sz="1800" b="1" dirty="0" smtClean="0">
                          <a:solidFill>
                            <a:schemeClr val="tx1"/>
                          </a:solidFill>
                          <a:cs typeface="B Zar" panose="00000400000000000000" pitchFamily="2" charset="-78"/>
                        </a:rPr>
                        <a:t>51</a:t>
                      </a:r>
                      <a:endParaRPr lang="fa-IR" sz="1800" b="1" dirty="0">
                        <a:solidFill>
                          <a:schemeClr val="tx1"/>
                        </a:solidFill>
                        <a:cs typeface="B Zar" panose="00000400000000000000" pitchFamily="2" charset="-78"/>
                      </a:endParaRPr>
                    </a:p>
                  </a:txBody>
                  <a:tcPr marL="121920" marR="121920" anchor="ctr"/>
                </a:tc>
                <a:tc>
                  <a:txBody>
                    <a:bodyPr/>
                    <a:lstStyle/>
                    <a:p>
                      <a:pPr algn="ctr" rtl="1"/>
                      <a:r>
                        <a:rPr lang="fa-IR" sz="1800" b="1" dirty="0" smtClean="0">
                          <a:solidFill>
                            <a:schemeClr val="tx1"/>
                          </a:solidFill>
                          <a:cs typeface="B Zar" panose="00000400000000000000" pitchFamily="2" charset="-78"/>
                        </a:rPr>
                        <a:t>84</a:t>
                      </a:r>
                      <a:endParaRPr lang="fa-IR" sz="1800" b="1" dirty="0">
                        <a:solidFill>
                          <a:schemeClr val="tx1"/>
                        </a:solidFill>
                        <a:cs typeface="B Zar" panose="00000400000000000000" pitchFamily="2" charset="-78"/>
                      </a:endParaRPr>
                    </a:p>
                  </a:txBody>
                  <a:tcPr marL="121920" marR="121920" anchor="ctr"/>
                </a:tc>
                <a:tc>
                  <a:txBody>
                    <a:bodyPr/>
                    <a:lstStyle/>
                    <a:p>
                      <a:pPr algn="ctr" rtl="1"/>
                      <a:r>
                        <a:rPr lang="fa-IR" sz="1800" b="1" dirty="0" smtClean="0">
                          <a:solidFill>
                            <a:schemeClr val="tx1"/>
                          </a:solidFill>
                          <a:cs typeface="B Zar" panose="00000400000000000000" pitchFamily="2" charset="-78"/>
                        </a:rPr>
                        <a:t>116</a:t>
                      </a:r>
                      <a:endParaRPr lang="fa-IR" sz="1800" b="1" dirty="0">
                        <a:solidFill>
                          <a:schemeClr val="tx1"/>
                        </a:solidFill>
                        <a:cs typeface="B Zar" panose="00000400000000000000" pitchFamily="2" charset="-78"/>
                      </a:endParaRPr>
                    </a:p>
                  </a:txBody>
                  <a:tcPr marL="121920" marR="121920" anchor="ctr"/>
                </a:tc>
              </a:tr>
              <a:tr h="563249">
                <a:tc>
                  <a:txBody>
                    <a:bodyPr/>
                    <a:lstStyle/>
                    <a:p>
                      <a:pPr algn="ctr" rtl="1"/>
                      <a:r>
                        <a:rPr lang="fa-IR" sz="1800" b="1" dirty="0" smtClean="0">
                          <a:solidFill>
                            <a:schemeClr val="tx1"/>
                          </a:solidFill>
                          <a:cs typeface="B Zar" panose="00000400000000000000" pitchFamily="2" charset="-78"/>
                        </a:rPr>
                        <a:t>9</a:t>
                      </a:r>
                      <a:endParaRPr lang="fa-IR" sz="1800" b="1" dirty="0">
                        <a:solidFill>
                          <a:schemeClr val="tx1"/>
                        </a:solidFill>
                        <a:cs typeface="B Zar" panose="00000400000000000000" pitchFamily="2" charset="-78"/>
                      </a:endParaRPr>
                    </a:p>
                  </a:txBody>
                  <a:tcPr marL="121920" marR="121920" anchor="ctr"/>
                </a:tc>
                <a:tc>
                  <a:txBody>
                    <a:bodyPr/>
                    <a:lstStyle/>
                    <a:p>
                      <a:pPr algn="ctr" rtl="1"/>
                      <a:r>
                        <a:rPr lang="fa-IR" sz="1800" b="1" dirty="0" smtClean="0">
                          <a:solidFill>
                            <a:schemeClr val="tx1"/>
                          </a:solidFill>
                          <a:cs typeface="B Zar" panose="00000400000000000000" pitchFamily="2" charset="-78"/>
                        </a:rPr>
                        <a:t>2</a:t>
                      </a:r>
                      <a:endParaRPr lang="fa-IR" sz="1800" b="1" dirty="0">
                        <a:solidFill>
                          <a:schemeClr val="tx1"/>
                        </a:solidFill>
                        <a:cs typeface="B Zar" panose="00000400000000000000" pitchFamily="2" charset="-78"/>
                      </a:endParaRPr>
                    </a:p>
                  </a:txBody>
                  <a:tcPr marL="121920" marR="121920" anchor="ctr"/>
                </a:tc>
                <a:tc>
                  <a:txBody>
                    <a:bodyPr/>
                    <a:lstStyle/>
                    <a:p>
                      <a:pPr algn="ctr" rtl="1"/>
                      <a:r>
                        <a:rPr lang="fa-IR" sz="1800" b="1" dirty="0" smtClean="0">
                          <a:solidFill>
                            <a:schemeClr val="tx1"/>
                          </a:solidFill>
                          <a:cs typeface="B Zar" panose="00000400000000000000" pitchFamily="2" charset="-78"/>
                        </a:rPr>
                        <a:t>18</a:t>
                      </a:r>
                      <a:endParaRPr lang="fa-IR" sz="1800" b="1" dirty="0">
                        <a:solidFill>
                          <a:schemeClr val="tx1"/>
                        </a:solidFill>
                        <a:cs typeface="B Zar" panose="00000400000000000000" pitchFamily="2" charset="-78"/>
                      </a:endParaRPr>
                    </a:p>
                  </a:txBody>
                  <a:tcPr marL="121920" marR="121920"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1800" b="1" dirty="0" smtClean="0">
                          <a:solidFill>
                            <a:schemeClr val="tx1"/>
                          </a:solidFill>
                          <a:cs typeface="B Zar" panose="00000400000000000000" pitchFamily="2" charset="-78"/>
                        </a:rPr>
                        <a:t>مونث</a:t>
                      </a:r>
                    </a:p>
                  </a:txBody>
                  <a:tcPr marL="121920" marR="121920" anchor="ctr"/>
                </a:tc>
                <a:tc>
                  <a:txBody>
                    <a:bodyPr/>
                    <a:lstStyle/>
                    <a:p>
                      <a:pPr algn="ctr" rtl="1"/>
                      <a:r>
                        <a:rPr lang="fa-IR" sz="1800" b="1" dirty="0" smtClean="0">
                          <a:solidFill>
                            <a:schemeClr val="tx1"/>
                          </a:solidFill>
                          <a:cs typeface="B Zar" panose="00000400000000000000" pitchFamily="2" charset="-78"/>
                        </a:rPr>
                        <a:t>52</a:t>
                      </a:r>
                      <a:endParaRPr lang="fa-IR" sz="1800" b="1" dirty="0">
                        <a:solidFill>
                          <a:schemeClr val="tx1"/>
                        </a:solidFill>
                        <a:cs typeface="B Zar" panose="00000400000000000000" pitchFamily="2" charset="-78"/>
                      </a:endParaRPr>
                    </a:p>
                  </a:txBody>
                  <a:tcPr marL="121920" marR="121920" anchor="ctr"/>
                </a:tc>
                <a:tc>
                  <a:txBody>
                    <a:bodyPr/>
                    <a:lstStyle/>
                    <a:p>
                      <a:pPr algn="ctr" rtl="1"/>
                      <a:r>
                        <a:rPr lang="fa-IR" sz="1800" b="1" dirty="0" smtClean="0">
                          <a:solidFill>
                            <a:schemeClr val="tx1"/>
                          </a:solidFill>
                          <a:cs typeface="B Zar" panose="00000400000000000000" pitchFamily="2" charset="-78"/>
                        </a:rPr>
                        <a:t>87</a:t>
                      </a:r>
                      <a:endParaRPr lang="fa-IR" sz="1800" b="1" dirty="0">
                        <a:solidFill>
                          <a:schemeClr val="tx1"/>
                        </a:solidFill>
                        <a:cs typeface="B Zar" panose="00000400000000000000" pitchFamily="2" charset="-78"/>
                      </a:endParaRPr>
                    </a:p>
                  </a:txBody>
                  <a:tcPr marL="121920" marR="121920" anchor="ctr"/>
                </a:tc>
                <a:tc>
                  <a:txBody>
                    <a:bodyPr/>
                    <a:lstStyle/>
                    <a:p>
                      <a:pPr algn="ctr" rtl="1"/>
                      <a:r>
                        <a:rPr lang="fa-IR" sz="1800" b="1" dirty="0" smtClean="0">
                          <a:solidFill>
                            <a:schemeClr val="tx1"/>
                          </a:solidFill>
                          <a:cs typeface="B Zar" panose="00000400000000000000" pitchFamily="2" charset="-78"/>
                        </a:rPr>
                        <a:t>118</a:t>
                      </a:r>
                      <a:endParaRPr lang="fa-IR" sz="1800" b="1" dirty="0">
                        <a:solidFill>
                          <a:schemeClr val="tx1"/>
                        </a:solidFill>
                        <a:cs typeface="B Zar" panose="00000400000000000000" pitchFamily="2" charset="-78"/>
                      </a:endParaRPr>
                    </a:p>
                  </a:txBody>
                  <a:tcPr marL="121920" marR="121920" anchor="ctr"/>
                </a:tc>
              </a:tr>
              <a:tr h="563249">
                <a:tc>
                  <a:txBody>
                    <a:bodyPr/>
                    <a:lstStyle/>
                    <a:p>
                      <a:pPr algn="ctr" rtl="1"/>
                      <a:r>
                        <a:rPr lang="fa-IR" sz="1800" b="1" dirty="0" smtClean="0">
                          <a:solidFill>
                            <a:schemeClr val="tx1"/>
                          </a:solidFill>
                          <a:cs typeface="B Zar" panose="00000400000000000000" pitchFamily="2" charset="-78"/>
                        </a:rPr>
                        <a:t>10</a:t>
                      </a:r>
                      <a:endParaRPr lang="fa-IR" sz="1800" b="1" dirty="0">
                        <a:solidFill>
                          <a:schemeClr val="tx1"/>
                        </a:solidFill>
                        <a:cs typeface="B Zar" panose="00000400000000000000" pitchFamily="2" charset="-78"/>
                      </a:endParaRPr>
                    </a:p>
                  </a:txBody>
                  <a:tcPr marL="121920" marR="121920" anchor="ctr"/>
                </a:tc>
                <a:tc>
                  <a:txBody>
                    <a:bodyPr/>
                    <a:lstStyle/>
                    <a:p>
                      <a:pPr algn="ctr" rtl="1"/>
                      <a:r>
                        <a:rPr lang="fa-IR" sz="1800" b="1" dirty="0" smtClean="0">
                          <a:solidFill>
                            <a:schemeClr val="tx1"/>
                          </a:solidFill>
                          <a:cs typeface="B Zar" panose="00000400000000000000" pitchFamily="2" charset="-78"/>
                        </a:rPr>
                        <a:t>2</a:t>
                      </a:r>
                      <a:endParaRPr lang="fa-IR" sz="1800" b="1" dirty="0">
                        <a:solidFill>
                          <a:schemeClr val="tx1"/>
                        </a:solidFill>
                        <a:cs typeface="B Zar" panose="00000400000000000000" pitchFamily="2" charset="-78"/>
                      </a:endParaRPr>
                    </a:p>
                  </a:txBody>
                  <a:tcPr marL="121920" marR="121920" anchor="ctr"/>
                </a:tc>
                <a:tc>
                  <a:txBody>
                    <a:bodyPr/>
                    <a:lstStyle/>
                    <a:p>
                      <a:pPr algn="ctr" rtl="1"/>
                      <a:r>
                        <a:rPr lang="fa-IR" sz="1800" b="1" dirty="0" smtClean="0">
                          <a:solidFill>
                            <a:schemeClr val="tx1"/>
                          </a:solidFill>
                          <a:cs typeface="B Zar" panose="00000400000000000000" pitchFamily="2" charset="-78"/>
                        </a:rPr>
                        <a:t>18</a:t>
                      </a:r>
                      <a:endParaRPr lang="fa-IR" sz="1800" b="1" dirty="0">
                        <a:solidFill>
                          <a:schemeClr val="tx1"/>
                        </a:solidFill>
                        <a:cs typeface="B Zar" panose="00000400000000000000" pitchFamily="2" charset="-78"/>
                      </a:endParaRPr>
                    </a:p>
                  </a:txBody>
                  <a:tcPr marL="121920" marR="121920"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1800" b="1" dirty="0" smtClean="0">
                          <a:solidFill>
                            <a:schemeClr val="tx1"/>
                          </a:solidFill>
                          <a:cs typeface="B Zar" panose="00000400000000000000" pitchFamily="2" charset="-78"/>
                        </a:rPr>
                        <a:t>مونث</a:t>
                      </a:r>
                    </a:p>
                  </a:txBody>
                  <a:tcPr marL="121920" marR="121920" anchor="ctr"/>
                </a:tc>
                <a:tc>
                  <a:txBody>
                    <a:bodyPr/>
                    <a:lstStyle/>
                    <a:p>
                      <a:pPr algn="ctr" rtl="1"/>
                      <a:r>
                        <a:rPr lang="fa-IR" sz="1800" b="1" dirty="0" smtClean="0">
                          <a:solidFill>
                            <a:schemeClr val="tx1"/>
                          </a:solidFill>
                          <a:cs typeface="B Zar" panose="00000400000000000000" pitchFamily="2" charset="-78"/>
                        </a:rPr>
                        <a:t>42</a:t>
                      </a:r>
                      <a:endParaRPr lang="fa-IR" sz="1800" b="1" dirty="0">
                        <a:solidFill>
                          <a:schemeClr val="tx1"/>
                        </a:solidFill>
                        <a:cs typeface="B Zar" panose="00000400000000000000" pitchFamily="2" charset="-78"/>
                      </a:endParaRPr>
                    </a:p>
                  </a:txBody>
                  <a:tcPr marL="121920" marR="121920" anchor="ctr"/>
                </a:tc>
                <a:tc>
                  <a:txBody>
                    <a:bodyPr/>
                    <a:lstStyle/>
                    <a:p>
                      <a:pPr algn="ctr" rtl="1"/>
                      <a:r>
                        <a:rPr lang="fa-IR" sz="1800" b="1" dirty="0" smtClean="0">
                          <a:solidFill>
                            <a:schemeClr val="tx1"/>
                          </a:solidFill>
                          <a:cs typeface="B Zar" panose="00000400000000000000" pitchFamily="2" charset="-78"/>
                        </a:rPr>
                        <a:t>52</a:t>
                      </a:r>
                      <a:endParaRPr lang="fa-IR" sz="1800" b="1" dirty="0">
                        <a:solidFill>
                          <a:schemeClr val="tx1"/>
                        </a:solidFill>
                        <a:cs typeface="B Zar" panose="00000400000000000000" pitchFamily="2" charset="-78"/>
                      </a:endParaRPr>
                    </a:p>
                  </a:txBody>
                  <a:tcPr marL="121920" marR="121920" anchor="ctr"/>
                </a:tc>
                <a:tc>
                  <a:txBody>
                    <a:bodyPr/>
                    <a:lstStyle/>
                    <a:p>
                      <a:pPr algn="ctr" rtl="1"/>
                      <a:r>
                        <a:rPr lang="fa-IR" sz="1800" b="1" dirty="0" smtClean="0">
                          <a:solidFill>
                            <a:schemeClr val="tx1"/>
                          </a:solidFill>
                          <a:cs typeface="B Zar" panose="00000400000000000000" pitchFamily="2" charset="-78"/>
                        </a:rPr>
                        <a:t>101</a:t>
                      </a:r>
                      <a:endParaRPr lang="fa-IR" sz="1800" b="1" dirty="0">
                        <a:solidFill>
                          <a:schemeClr val="tx1"/>
                        </a:solidFill>
                        <a:cs typeface="B Zar" panose="00000400000000000000" pitchFamily="2" charset="-78"/>
                      </a:endParaRPr>
                    </a:p>
                  </a:txBody>
                  <a:tcPr marL="121920" marR="121920" anchor="ctr"/>
                </a:tc>
              </a:tr>
              <a:tr h="563249">
                <a:tc>
                  <a:txBody>
                    <a:bodyPr/>
                    <a:lstStyle/>
                    <a:p>
                      <a:pPr algn="ctr" rtl="1"/>
                      <a:r>
                        <a:rPr lang="fa-IR" sz="1800" b="1" dirty="0" smtClean="0">
                          <a:solidFill>
                            <a:schemeClr val="tx1"/>
                          </a:solidFill>
                          <a:cs typeface="B Zar" panose="00000400000000000000" pitchFamily="2" charset="-78"/>
                        </a:rPr>
                        <a:t>11</a:t>
                      </a:r>
                      <a:endParaRPr lang="fa-IR" sz="1800" b="1" dirty="0">
                        <a:solidFill>
                          <a:schemeClr val="tx1"/>
                        </a:solidFill>
                        <a:cs typeface="B Zar" panose="00000400000000000000" pitchFamily="2" charset="-78"/>
                      </a:endParaRPr>
                    </a:p>
                  </a:txBody>
                  <a:tcPr marL="121920" marR="121920" anchor="ctr"/>
                </a:tc>
                <a:tc>
                  <a:txBody>
                    <a:bodyPr/>
                    <a:lstStyle/>
                    <a:p>
                      <a:pPr algn="ctr" rtl="1"/>
                      <a:r>
                        <a:rPr lang="fa-IR" sz="1800" b="1" dirty="0" smtClean="0">
                          <a:solidFill>
                            <a:schemeClr val="tx1"/>
                          </a:solidFill>
                          <a:cs typeface="B Zar" panose="00000400000000000000" pitchFamily="2" charset="-78"/>
                        </a:rPr>
                        <a:t>2</a:t>
                      </a:r>
                      <a:endParaRPr lang="fa-IR" sz="1800" b="1" dirty="0">
                        <a:solidFill>
                          <a:schemeClr val="tx1"/>
                        </a:solidFill>
                        <a:cs typeface="B Zar" panose="00000400000000000000" pitchFamily="2" charset="-78"/>
                      </a:endParaRPr>
                    </a:p>
                  </a:txBody>
                  <a:tcPr marL="121920" marR="121920" anchor="ctr"/>
                </a:tc>
                <a:tc>
                  <a:txBody>
                    <a:bodyPr/>
                    <a:lstStyle/>
                    <a:p>
                      <a:pPr algn="ctr" rtl="1"/>
                      <a:r>
                        <a:rPr lang="fa-IR" sz="1800" b="1" dirty="0" smtClean="0">
                          <a:solidFill>
                            <a:schemeClr val="tx1"/>
                          </a:solidFill>
                          <a:cs typeface="B Zar" panose="00000400000000000000" pitchFamily="2" charset="-78"/>
                        </a:rPr>
                        <a:t>18</a:t>
                      </a:r>
                      <a:endParaRPr lang="fa-IR" sz="1800" b="1" dirty="0">
                        <a:solidFill>
                          <a:schemeClr val="tx1"/>
                        </a:solidFill>
                        <a:cs typeface="B Zar" panose="00000400000000000000" pitchFamily="2" charset="-78"/>
                      </a:endParaRPr>
                    </a:p>
                  </a:txBody>
                  <a:tcPr marL="121920" marR="121920"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1800" b="1" dirty="0" smtClean="0">
                          <a:solidFill>
                            <a:schemeClr val="tx1"/>
                          </a:solidFill>
                          <a:cs typeface="B Zar" panose="00000400000000000000" pitchFamily="2" charset="-78"/>
                        </a:rPr>
                        <a:t>مونث</a:t>
                      </a:r>
                    </a:p>
                  </a:txBody>
                  <a:tcPr marL="121920" marR="121920" anchor="ctr"/>
                </a:tc>
                <a:tc>
                  <a:txBody>
                    <a:bodyPr/>
                    <a:lstStyle/>
                    <a:p>
                      <a:pPr algn="ctr" rtl="1"/>
                      <a:r>
                        <a:rPr lang="fa-IR" sz="1800" b="1" dirty="0" smtClean="0">
                          <a:solidFill>
                            <a:schemeClr val="tx1"/>
                          </a:solidFill>
                          <a:cs typeface="B Zar" panose="00000400000000000000" pitchFamily="2" charset="-78"/>
                        </a:rPr>
                        <a:t>50</a:t>
                      </a:r>
                      <a:endParaRPr lang="fa-IR" sz="1800" b="1" dirty="0">
                        <a:solidFill>
                          <a:schemeClr val="tx1"/>
                        </a:solidFill>
                        <a:cs typeface="B Zar" panose="00000400000000000000" pitchFamily="2" charset="-78"/>
                      </a:endParaRPr>
                    </a:p>
                  </a:txBody>
                  <a:tcPr marL="121920" marR="121920" anchor="ctr"/>
                </a:tc>
                <a:tc>
                  <a:txBody>
                    <a:bodyPr/>
                    <a:lstStyle/>
                    <a:p>
                      <a:pPr algn="ctr" rtl="1"/>
                      <a:r>
                        <a:rPr lang="fa-IR" sz="1800" b="1" dirty="0" smtClean="0">
                          <a:solidFill>
                            <a:schemeClr val="tx1"/>
                          </a:solidFill>
                          <a:cs typeface="B Zar" panose="00000400000000000000" pitchFamily="2" charset="-78"/>
                        </a:rPr>
                        <a:t>81</a:t>
                      </a:r>
                      <a:endParaRPr lang="fa-IR" sz="1800" b="1" dirty="0">
                        <a:solidFill>
                          <a:schemeClr val="tx1"/>
                        </a:solidFill>
                        <a:cs typeface="B Zar" panose="00000400000000000000" pitchFamily="2" charset="-78"/>
                      </a:endParaRPr>
                    </a:p>
                  </a:txBody>
                  <a:tcPr marL="121920" marR="121920" anchor="ctr"/>
                </a:tc>
                <a:tc>
                  <a:txBody>
                    <a:bodyPr/>
                    <a:lstStyle/>
                    <a:p>
                      <a:pPr algn="ctr" rtl="1"/>
                      <a:r>
                        <a:rPr lang="fa-IR" sz="1800" b="1" dirty="0" smtClean="0">
                          <a:solidFill>
                            <a:schemeClr val="tx1"/>
                          </a:solidFill>
                          <a:cs typeface="B Zar" panose="00000400000000000000" pitchFamily="2" charset="-78"/>
                        </a:rPr>
                        <a:t>114</a:t>
                      </a:r>
                      <a:endParaRPr lang="fa-IR" sz="1800" b="1" dirty="0">
                        <a:solidFill>
                          <a:schemeClr val="tx1"/>
                        </a:solidFill>
                        <a:cs typeface="B Zar" panose="00000400000000000000" pitchFamily="2" charset="-78"/>
                      </a:endParaRPr>
                    </a:p>
                  </a:txBody>
                  <a:tcPr marL="121920" marR="121920" anchor="ctr"/>
                </a:tc>
              </a:tr>
              <a:tr h="563249">
                <a:tc>
                  <a:txBody>
                    <a:bodyPr/>
                    <a:lstStyle/>
                    <a:p>
                      <a:pPr algn="ctr" rtl="1"/>
                      <a:r>
                        <a:rPr lang="fa-IR" sz="1800" b="1" dirty="0" smtClean="0">
                          <a:solidFill>
                            <a:schemeClr val="tx1"/>
                          </a:solidFill>
                          <a:cs typeface="B Zar" panose="00000400000000000000" pitchFamily="2" charset="-78"/>
                        </a:rPr>
                        <a:t>12</a:t>
                      </a:r>
                      <a:endParaRPr lang="fa-IR" sz="1800" b="1" dirty="0">
                        <a:solidFill>
                          <a:schemeClr val="tx1"/>
                        </a:solidFill>
                        <a:cs typeface="B Zar" panose="00000400000000000000" pitchFamily="2" charset="-78"/>
                      </a:endParaRPr>
                    </a:p>
                  </a:txBody>
                  <a:tcPr marL="121920" marR="121920" anchor="ctr"/>
                </a:tc>
                <a:tc>
                  <a:txBody>
                    <a:bodyPr/>
                    <a:lstStyle/>
                    <a:p>
                      <a:pPr algn="ctr" rtl="1"/>
                      <a:r>
                        <a:rPr lang="fa-IR" sz="1800" b="1" dirty="0" smtClean="0">
                          <a:solidFill>
                            <a:schemeClr val="tx1"/>
                          </a:solidFill>
                          <a:cs typeface="B Zar" panose="00000400000000000000" pitchFamily="2" charset="-78"/>
                        </a:rPr>
                        <a:t>2</a:t>
                      </a:r>
                      <a:endParaRPr lang="fa-IR" sz="1800" b="1" dirty="0">
                        <a:solidFill>
                          <a:schemeClr val="tx1"/>
                        </a:solidFill>
                        <a:cs typeface="B Zar" panose="00000400000000000000" pitchFamily="2" charset="-78"/>
                      </a:endParaRPr>
                    </a:p>
                  </a:txBody>
                  <a:tcPr marL="121920" marR="121920" anchor="ctr"/>
                </a:tc>
                <a:tc>
                  <a:txBody>
                    <a:bodyPr/>
                    <a:lstStyle/>
                    <a:p>
                      <a:pPr algn="ctr" rtl="1"/>
                      <a:r>
                        <a:rPr lang="fa-IR" sz="1800" b="1" dirty="0" smtClean="0">
                          <a:solidFill>
                            <a:schemeClr val="tx1"/>
                          </a:solidFill>
                          <a:cs typeface="B Zar" panose="00000400000000000000" pitchFamily="2" charset="-78"/>
                        </a:rPr>
                        <a:t>18</a:t>
                      </a:r>
                      <a:endParaRPr lang="fa-IR" sz="1800" b="1" dirty="0">
                        <a:solidFill>
                          <a:schemeClr val="tx1"/>
                        </a:solidFill>
                        <a:cs typeface="B Zar" panose="00000400000000000000" pitchFamily="2" charset="-78"/>
                      </a:endParaRPr>
                    </a:p>
                  </a:txBody>
                  <a:tcPr marL="121920" marR="121920"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1800" b="1" dirty="0" smtClean="0">
                          <a:solidFill>
                            <a:schemeClr val="tx1"/>
                          </a:solidFill>
                          <a:cs typeface="B Zar" panose="00000400000000000000" pitchFamily="2" charset="-78"/>
                        </a:rPr>
                        <a:t>مونث</a:t>
                      </a:r>
                    </a:p>
                  </a:txBody>
                  <a:tcPr marL="121920" marR="121920" anchor="ctr"/>
                </a:tc>
                <a:tc>
                  <a:txBody>
                    <a:bodyPr/>
                    <a:lstStyle/>
                    <a:p>
                      <a:pPr algn="ctr" rtl="1"/>
                      <a:r>
                        <a:rPr lang="fa-IR" sz="1800" b="1" dirty="0" smtClean="0">
                          <a:solidFill>
                            <a:schemeClr val="tx1"/>
                          </a:solidFill>
                          <a:cs typeface="B Zar" panose="00000400000000000000" pitchFamily="2" charset="-78"/>
                        </a:rPr>
                        <a:t>51</a:t>
                      </a:r>
                      <a:endParaRPr lang="fa-IR" sz="1800" b="1" dirty="0">
                        <a:solidFill>
                          <a:schemeClr val="tx1"/>
                        </a:solidFill>
                        <a:cs typeface="B Zar" panose="00000400000000000000" pitchFamily="2" charset="-78"/>
                      </a:endParaRPr>
                    </a:p>
                  </a:txBody>
                  <a:tcPr marL="121920" marR="121920" anchor="ctr"/>
                </a:tc>
                <a:tc>
                  <a:txBody>
                    <a:bodyPr/>
                    <a:lstStyle/>
                    <a:p>
                      <a:pPr algn="ctr" rtl="1"/>
                      <a:r>
                        <a:rPr lang="fa-IR" sz="1800" b="1" dirty="0" smtClean="0">
                          <a:solidFill>
                            <a:schemeClr val="tx1"/>
                          </a:solidFill>
                          <a:cs typeface="B Zar" panose="00000400000000000000" pitchFamily="2" charset="-78"/>
                        </a:rPr>
                        <a:t>84</a:t>
                      </a:r>
                      <a:endParaRPr lang="fa-IR" sz="1800" b="1" dirty="0">
                        <a:solidFill>
                          <a:schemeClr val="tx1"/>
                        </a:solidFill>
                        <a:cs typeface="B Zar" panose="00000400000000000000" pitchFamily="2" charset="-78"/>
                      </a:endParaRPr>
                    </a:p>
                  </a:txBody>
                  <a:tcPr marL="121920" marR="121920" anchor="ctr"/>
                </a:tc>
                <a:tc>
                  <a:txBody>
                    <a:bodyPr/>
                    <a:lstStyle/>
                    <a:p>
                      <a:pPr algn="ctr" rtl="1"/>
                      <a:r>
                        <a:rPr lang="fa-IR" sz="1800" b="1" dirty="0" smtClean="0">
                          <a:solidFill>
                            <a:schemeClr val="tx1"/>
                          </a:solidFill>
                          <a:cs typeface="B Zar" panose="00000400000000000000" pitchFamily="2" charset="-78"/>
                        </a:rPr>
                        <a:t>116</a:t>
                      </a:r>
                      <a:endParaRPr lang="fa-IR" sz="1800" b="1" dirty="0">
                        <a:solidFill>
                          <a:schemeClr val="tx1"/>
                        </a:solidFill>
                        <a:cs typeface="B Zar" panose="00000400000000000000" pitchFamily="2" charset="-78"/>
                      </a:endParaRPr>
                    </a:p>
                  </a:txBody>
                  <a:tcPr marL="121920" marR="121920" anchor="ctr"/>
                </a:tc>
              </a:tr>
            </a:tbl>
          </a:graphicData>
        </a:graphic>
      </p:graphicFrame>
    </p:spTree>
    <p:extLst>
      <p:ext uri="{BB962C8B-B14F-4D97-AF65-F5344CB8AC3E}">
        <p14:creationId xmlns:p14="http://schemas.microsoft.com/office/powerpoint/2010/main" val="15701728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80960" y="357166"/>
            <a:ext cx="11379200" cy="785818"/>
          </a:xfrm>
        </p:spPr>
        <p:txBody>
          <a:bodyPr anchor="t">
            <a:normAutofit fontScale="90000"/>
          </a:bodyPr>
          <a:lstStyle/>
          <a:p>
            <a:r>
              <a:rPr lang="fa-IR" sz="3200" dirty="0" smtClean="0">
                <a:cs typeface="B Homa" pitchFamily="2" charset="-78"/>
              </a:rPr>
              <a:t/>
            </a:r>
            <a:br>
              <a:rPr lang="fa-IR" sz="3200" dirty="0" smtClean="0">
                <a:cs typeface="B Homa" pitchFamily="2" charset="-78"/>
              </a:rPr>
            </a:br>
            <a:endParaRPr lang="en-US" sz="3200" dirty="0">
              <a:solidFill>
                <a:schemeClr val="tx1"/>
              </a:solidFill>
              <a:cs typeface="B Roya" pitchFamily="2" charset="-78"/>
            </a:endParaRPr>
          </a:p>
        </p:txBody>
      </p:sp>
      <p:sp>
        <p:nvSpPr>
          <p:cNvPr id="3" name="Rectangle 2"/>
          <p:cNvSpPr/>
          <p:nvPr/>
        </p:nvSpPr>
        <p:spPr>
          <a:xfrm>
            <a:off x="1487488" y="1283141"/>
            <a:ext cx="9770319" cy="707886"/>
          </a:xfrm>
          <a:prstGeom prst="rect">
            <a:avLst/>
          </a:prstGeom>
        </p:spPr>
        <p:style>
          <a:lnRef idx="1">
            <a:schemeClr val="accent1"/>
          </a:lnRef>
          <a:fillRef idx="2">
            <a:schemeClr val="accent1"/>
          </a:fillRef>
          <a:effectRef idx="1">
            <a:schemeClr val="accent1"/>
          </a:effectRef>
          <a:fontRef idx="minor">
            <a:schemeClr val="dk1"/>
          </a:fontRef>
        </p:style>
        <p:txBody>
          <a:bodyPr wrap="square" anchor="ctr">
            <a:spAutoFit/>
          </a:bodyPr>
          <a:ls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algn="ctr"/>
            <a:r>
              <a:rPr lang="fa-IR" sz="4000" b="1" dirty="0" smtClean="0">
                <a:cs typeface="B Zar" panose="00000400000000000000" pitchFamily="2" charset="-78"/>
              </a:rPr>
              <a:t>ماتریس های پیش رونده هوش ریون بزرگسالان</a:t>
            </a:r>
            <a:endParaRPr lang="fa-IR" sz="4000" b="1" dirty="0">
              <a:cs typeface="B Zar" panose="00000400000000000000" pitchFamily="2" charset="-78"/>
            </a:endParaRPr>
          </a:p>
        </p:txBody>
      </p:sp>
      <p:sp>
        <p:nvSpPr>
          <p:cNvPr id="2" name="AutoShape 2" descr="تست هوش ریون - IQ کودکان | آنلاین (RCPM) - ای سنج"/>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60831" y="2605088"/>
            <a:ext cx="3974123" cy="30454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9492" y="2605088"/>
            <a:ext cx="3810000" cy="33372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555435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ctr" rtl="1"/>
            <a:r>
              <a:rPr lang="fa-IR" sz="4800" b="1" dirty="0" smtClean="0">
                <a:cs typeface="B Zar" panose="00000400000000000000" pitchFamily="2" charset="-78"/>
              </a:rPr>
              <a:t>نحوه اجرا</a:t>
            </a:r>
            <a:endParaRPr lang="en-US" sz="4800" b="1" dirty="0">
              <a:cs typeface="B Zar" panose="00000400000000000000" pitchFamily="2" charset="-78"/>
            </a:endParaRPr>
          </a:p>
        </p:txBody>
      </p:sp>
      <p:pic>
        <p:nvPicPr>
          <p:cNvPr id="1024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56956" y="3550103"/>
            <a:ext cx="6626431" cy="27675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724471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4431" y="624110"/>
            <a:ext cx="9450181" cy="884056"/>
          </a:xfrm>
        </p:spPr>
        <p:style>
          <a:lnRef idx="1">
            <a:schemeClr val="accent5"/>
          </a:lnRef>
          <a:fillRef idx="2">
            <a:schemeClr val="accent5"/>
          </a:fillRef>
          <a:effectRef idx="1">
            <a:schemeClr val="accent5"/>
          </a:effectRef>
          <a:fontRef idx="minor">
            <a:schemeClr val="dk1"/>
          </a:fontRef>
        </p:style>
        <p:txBody>
          <a:bodyPr/>
          <a:lstStyle/>
          <a:p>
            <a:pPr algn="ctr"/>
            <a:r>
              <a:rPr lang="fa-IR" b="1" dirty="0" smtClean="0">
                <a:solidFill>
                  <a:srgbClr val="C00000"/>
                </a:solidFill>
                <a:cs typeface="B Zar" panose="00000400000000000000" pitchFamily="2" charset="-78"/>
              </a:rPr>
              <a:t>نحوه اجرای آزمون</a:t>
            </a:r>
            <a:endParaRPr lang="en-US" b="1" dirty="0">
              <a:solidFill>
                <a:srgbClr val="C00000"/>
              </a:solidFill>
              <a:cs typeface="B Zar" panose="00000400000000000000" pitchFamily="2" charset="-78"/>
            </a:endParaRPr>
          </a:p>
        </p:txBody>
      </p:sp>
      <p:sp>
        <p:nvSpPr>
          <p:cNvPr id="3" name="Content Placeholder 2"/>
          <p:cNvSpPr>
            <a:spLocks noGrp="1"/>
          </p:cNvSpPr>
          <p:nvPr>
            <p:ph idx="1"/>
          </p:nvPr>
        </p:nvSpPr>
        <p:spPr>
          <a:xfrm>
            <a:off x="2054431" y="1674421"/>
            <a:ext cx="9450181" cy="4833257"/>
          </a:xfrm>
        </p:spPr>
        <p:style>
          <a:lnRef idx="1">
            <a:schemeClr val="accent2"/>
          </a:lnRef>
          <a:fillRef idx="2">
            <a:schemeClr val="accent2"/>
          </a:fillRef>
          <a:effectRef idx="1">
            <a:schemeClr val="accent2"/>
          </a:effectRef>
          <a:fontRef idx="minor">
            <a:schemeClr val="dk1"/>
          </a:fontRef>
        </p:style>
        <p:txBody>
          <a:bodyPr>
            <a:normAutofit lnSpcReduction="10000"/>
          </a:bodyPr>
          <a:lstStyle/>
          <a:p>
            <a:pPr algn="r" rtl="1" fontAlgn="base">
              <a:lnSpc>
                <a:spcPct val="200000"/>
              </a:lnSpc>
            </a:pPr>
            <a:r>
              <a:rPr lang="fa-IR" sz="2000" b="1" dirty="0" smtClean="0">
                <a:solidFill>
                  <a:schemeClr val="tx1"/>
                </a:solidFill>
                <a:latin typeface="B Koodak"/>
                <a:cs typeface="B Zar" panose="00000400000000000000" pitchFamily="2" charset="-78"/>
              </a:rPr>
              <a:t>راهنمای </a:t>
            </a:r>
            <a:r>
              <a:rPr lang="fa-IR" sz="2000" b="1" dirty="0">
                <a:solidFill>
                  <a:schemeClr val="tx1"/>
                </a:solidFill>
                <a:latin typeface="B Koodak"/>
                <a:cs typeface="B Zar" panose="00000400000000000000" pitchFamily="2" charset="-78"/>
              </a:rPr>
              <a:t>اجرای آزمون ماتریس های پیشرونده ریون</a:t>
            </a:r>
          </a:p>
          <a:p>
            <a:pPr algn="r" rtl="1" fontAlgn="base">
              <a:lnSpc>
                <a:spcPct val="200000"/>
              </a:lnSpc>
              <a:buFont typeface="Arial"/>
              <a:buChar char="•"/>
            </a:pPr>
            <a:r>
              <a:rPr lang="fa-IR" sz="2800" b="1" dirty="0">
                <a:solidFill>
                  <a:srgbClr val="C00000"/>
                </a:solidFill>
                <a:latin typeface="B Koodak"/>
                <a:cs typeface="B Zar" panose="00000400000000000000" pitchFamily="2" charset="-78"/>
              </a:rPr>
              <a:t>وسایل آزمایش</a:t>
            </a:r>
          </a:p>
          <a:p>
            <a:pPr algn="r" rtl="1" fontAlgn="base">
              <a:lnSpc>
                <a:spcPct val="200000"/>
              </a:lnSpc>
            </a:pPr>
            <a:r>
              <a:rPr lang="fa-IR" sz="2000" b="1" dirty="0">
                <a:solidFill>
                  <a:schemeClr val="tx1"/>
                </a:solidFill>
                <a:latin typeface="B Koodak"/>
                <a:cs typeface="B Zar" panose="00000400000000000000" pitchFamily="2" charset="-78"/>
              </a:rPr>
              <a:t>کتابچه های ازمون و پاسخنامه به تعداد لازم و یک کتابچه وپاسخنامه برای آزماینده.</a:t>
            </a:r>
          </a:p>
          <a:p>
            <a:pPr algn="r" rtl="1" fontAlgn="base">
              <a:lnSpc>
                <a:spcPct val="200000"/>
              </a:lnSpc>
            </a:pPr>
            <a:r>
              <a:rPr lang="fa-IR" sz="2800" b="1" dirty="0">
                <a:solidFill>
                  <a:srgbClr val="C00000"/>
                </a:solidFill>
                <a:latin typeface="B Koodak"/>
                <a:cs typeface="B Zar" panose="00000400000000000000" pitchFamily="2" charset="-78"/>
              </a:rPr>
              <a:t>طرزنشستن آزمودنی ها</a:t>
            </a:r>
          </a:p>
          <a:p>
            <a:pPr algn="r" rtl="1" fontAlgn="base">
              <a:lnSpc>
                <a:spcPct val="200000"/>
              </a:lnSpc>
            </a:pPr>
            <a:r>
              <a:rPr lang="fa-IR" sz="2000" b="1" dirty="0">
                <a:solidFill>
                  <a:schemeClr val="tx1"/>
                </a:solidFill>
                <a:latin typeface="B Koodak"/>
                <a:cs typeface="B Zar" panose="00000400000000000000" pitchFamily="2" charset="-78"/>
              </a:rPr>
              <a:t>ازمودنیها باید به اندازه کافی از همدیگر فاصله داشته باشند تا نتوانند پاسخهای دیگران را ببینند . </a:t>
            </a:r>
            <a:endParaRPr lang="fa-IR" sz="2000" b="1" dirty="0" smtClean="0">
              <a:solidFill>
                <a:schemeClr val="tx1"/>
              </a:solidFill>
              <a:latin typeface="B Koodak"/>
              <a:cs typeface="B Zar" panose="00000400000000000000" pitchFamily="2" charset="-78"/>
            </a:endParaRPr>
          </a:p>
          <a:p>
            <a:pPr algn="r" rtl="1" fontAlgn="base">
              <a:lnSpc>
                <a:spcPct val="200000"/>
              </a:lnSpc>
            </a:pPr>
            <a:r>
              <a:rPr lang="fa-IR" sz="2000" b="1" dirty="0" smtClean="0">
                <a:solidFill>
                  <a:schemeClr val="tx1"/>
                </a:solidFill>
                <a:latin typeface="B Koodak"/>
                <a:cs typeface="B Zar" panose="00000400000000000000" pitchFamily="2" charset="-78"/>
              </a:rPr>
              <a:t>برای </a:t>
            </a:r>
            <a:r>
              <a:rPr lang="fa-IR" sz="2000" b="1" dirty="0">
                <a:solidFill>
                  <a:schemeClr val="tx1"/>
                </a:solidFill>
                <a:latin typeface="B Koodak"/>
                <a:cs typeface="B Zar" panose="00000400000000000000" pitchFamily="2" charset="-78"/>
              </a:rPr>
              <a:t>رفت و آمد ناظران جلسه باید محل کافی در نظر گرفت۰</a:t>
            </a:r>
          </a:p>
          <a:p>
            <a:pPr algn="r" rtl="1">
              <a:lnSpc>
                <a:spcPct val="200000"/>
              </a:lnSpc>
            </a:pPr>
            <a:endParaRPr lang="en-US" b="1" dirty="0">
              <a:solidFill>
                <a:schemeClr val="tx1"/>
              </a:solidFill>
              <a:cs typeface="B Zar" panose="00000400000000000000" pitchFamily="2" charset="-78"/>
            </a:endParaRPr>
          </a:p>
        </p:txBody>
      </p:sp>
    </p:spTree>
    <p:extLst>
      <p:ext uri="{BB962C8B-B14F-4D97-AF65-F5344CB8AC3E}">
        <p14:creationId xmlns:p14="http://schemas.microsoft.com/office/powerpoint/2010/main" val="13039938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6931" y="624110"/>
            <a:ext cx="9497682" cy="1280890"/>
          </a:xfrm>
        </p:spPr>
        <p:style>
          <a:lnRef idx="1">
            <a:schemeClr val="accent5"/>
          </a:lnRef>
          <a:fillRef idx="2">
            <a:schemeClr val="accent5"/>
          </a:fillRef>
          <a:effectRef idx="1">
            <a:schemeClr val="accent5"/>
          </a:effectRef>
          <a:fontRef idx="minor">
            <a:schemeClr val="dk1"/>
          </a:fontRef>
        </p:style>
        <p:txBody>
          <a:bodyPr>
            <a:normAutofit/>
          </a:bodyPr>
          <a:lstStyle/>
          <a:p>
            <a:pPr marL="342900" lvl="0" indent="-342900" algn="ctr" rtl="1">
              <a:spcBef>
                <a:spcPts val="1000"/>
              </a:spcBef>
            </a:pPr>
            <a:r>
              <a:rPr lang="fa-IR" sz="2800" b="1" dirty="0">
                <a:solidFill>
                  <a:srgbClr val="C00000"/>
                </a:solidFill>
                <a:cs typeface="B Zar" panose="00000400000000000000" pitchFamily="2" charset="-78"/>
              </a:rPr>
              <a:t>روش اجرای آزمون هوش ریون بزرگسالان</a:t>
            </a:r>
          </a:p>
        </p:txBody>
      </p:sp>
      <p:sp>
        <p:nvSpPr>
          <p:cNvPr id="3" name="Content Placeholder 2"/>
          <p:cNvSpPr>
            <a:spLocks noGrp="1"/>
          </p:cNvSpPr>
          <p:nvPr>
            <p:ph idx="1"/>
          </p:nvPr>
        </p:nvSpPr>
        <p:spPr>
          <a:xfrm>
            <a:off x="2006930" y="2137558"/>
            <a:ext cx="9497682" cy="3773664"/>
          </a:xfrm>
        </p:spPr>
        <p:style>
          <a:lnRef idx="1">
            <a:schemeClr val="accent4"/>
          </a:lnRef>
          <a:fillRef idx="2">
            <a:schemeClr val="accent4"/>
          </a:fillRef>
          <a:effectRef idx="1">
            <a:schemeClr val="accent4"/>
          </a:effectRef>
          <a:fontRef idx="minor">
            <a:schemeClr val="dk1"/>
          </a:fontRef>
        </p:style>
        <p:txBody>
          <a:bodyPr>
            <a:noAutofit/>
          </a:bodyPr>
          <a:lstStyle/>
          <a:p>
            <a:pPr algn="r" rtl="1">
              <a:lnSpc>
                <a:spcPct val="150000"/>
              </a:lnSpc>
            </a:pPr>
            <a:r>
              <a:rPr lang="fa-IR" sz="2400" b="1" dirty="0" smtClean="0">
                <a:cs typeface="B Zar" panose="00000400000000000000" pitchFamily="2" charset="-78"/>
              </a:rPr>
              <a:t>به </a:t>
            </a:r>
            <a:r>
              <a:rPr lang="fa-IR" sz="2400" b="1" dirty="0">
                <a:cs typeface="B Zar" panose="00000400000000000000" pitchFamily="2" charset="-78"/>
              </a:rPr>
              <a:t>هر یک از </a:t>
            </a:r>
            <a:r>
              <a:rPr lang="fa-IR" sz="2400" b="1" dirty="0" smtClean="0">
                <a:cs typeface="B Zar" panose="00000400000000000000" pitchFamily="2" charset="-78"/>
              </a:rPr>
              <a:t>ازمودنی ها </a:t>
            </a:r>
            <a:r>
              <a:rPr lang="fa-IR" sz="2400" b="1" dirty="0">
                <a:cs typeface="B Zar" panose="00000400000000000000" pitchFamily="2" charset="-78"/>
              </a:rPr>
              <a:t>پاسخنامه داده </a:t>
            </a:r>
            <a:r>
              <a:rPr lang="fa-IR" sz="2400" b="1" dirty="0" smtClean="0">
                <a:cs typeface="B Zar" panose="00000400000000000000" pitchFamily="2" charset="-78"/>
              </a:rPr>
              <a:t>می شود </a:t>
            </a:r>
            <a:r>
              <a:rPr lang="fa-IR" sz="2400" b="1" dirty="0">
                <a:cs typeface="B Zar" panose="00000400000000000000" pitchFamily="2" charset="-78"/>
              </a:rPr>
              <a:t>واز آنها در خواست می شود که مشخصات خود را بالای پاسخنامه در محل تعیین شده بنویسند </a:t>
            </a:r>
            <a:r>
              <a:rPr lang="fa-IR" sz="2400" b="1" dirty="0" smtClean="0">
                <a:cs typeface="B Zar" panose="00000400000000000000" pitchFamily="2" charset="-78"/>
              </a:rPr>
              <a:t>.</a:t>
            </a:r>
          </a:p>
          <a:p>
            <a:pPr algn="r" rtl="1">
              <a:lnSpc>
                <a:spcPct val="150000"/>
              </a:lnSpc>
            </a:pPr>
            <a:r>
              <a:rPr lang="fa-IR" sz="2400" b="1" dirty="0" smtClean="0">
                <a:cs typeface="B Zar" panose="00000400000000000000" pitchFamily="2" charset="-78"/>
              </a:rPr>
              <a:t> </a:t>
            </a:r>
            <a:r>
              <a:rPr lang="fa-IR" sz="2400" b="1" dirty="0">
                <a:cs typeface="B Zar" panose="00000400000000000000" pitchFamily="2" charset="-78"/>
              </a:rPr>
              <a:t>وقتی همه </a:t>
            </a:r>
            <a:r>
              <a:rPr lang="fa-IR" sz="2400" b="1" dirty="0" smtClean="0">
                <a:cs typeface="B Zar" panose="00000400000000000000" pitchFamily="2" charset="-78"/>
              </a:rPr>
              <a:t>آزمو دنیها </a:t>
            </a:r>
            <a:r>
              <a:rPr lang="fa-IR" sz="2400" b="1" dirty="0">
                <a:cs typeface="B Zar" panose="00000400000000000000" pitchFamily="2" charset="-78"/>
              </a:rPr>
              <a:t>مشخصات خود را نوشتند آزماینده می گوید</a:t>
            </a:r>
            <a:r>
              <a:rPr lang="fa-IR" sz="2400" b="1" dirty="0" smtClean="0">
                <a:cs typeface="B Zar" panose="00000400000000000000" pitchFamily="2" charset="-78"/>
              </a:rPr>
              <a:t>:</a:t>
            </a:r>
          </a:p>
          <a:p>
            <a:pPr algn="r" rtl="1">
              <a:lnSpc>
                <a:spcPct val="150000"/>
              </a:lnSpc>
            </a:pPr>
            <a:r>
              <a:rPr lang="fa-IR" sz="2400" b="1" dirty="0" smtClean="0">
                <a:cs typeface="B Zar" panose="00000400000000000000" pitchFamily="2" charset="-78"/>
              </a:rPr>
              <a:t> </a:t>
            </a:r>
            <a:r>
              <a:rPr lang="fa-IR" sz="2400" b="1" dirty="0">
                <a:cs typeface="B Zar" panose="00000400000000000000" pitchFamily="2" charset="-78"/>
              </a:rPr>
              <a:t>به هر یک از شما یک کتابچه امتحان داده می شود ولی قبل از اعلام شروع امتحان کتابچه را باز نکنید . </a:t>
            </a:r>
            <a:endParaRPr lang="fa-IR" sz="2400" b="1" dirty="0" smtClean="0">
              <a:cs typeface="B Zar" panose="00000400000000000000" pitchFamily="2" charset="-78"/>
            </a:endParaRPr>
          </a:p>
          <a:p>
            <a:pPr algn="r" rtl="1">
              <a:lnSpc>
                <a:spcPct val="150000"/>
              </a:lnSpc>
            </a:pPr>
            <a:r>
              <a:rPr lang="fa-IR" sz="2400" b="1" dirty="0" smtClean="0">
                <a:cs typeface="B Zar" panose="00000400000000000000" pitchFamily="2" charset="-78"/>
              </a:rPr>
              <a:t>بلافاصله </a:t>
            </a:r>
            <a:r>
              <a:rPr lang="fa-IR" sz="2400" b="1" dirty="0">
                <a:cs typeface="B Zar" panose="00000400000000000000" pitchFamily="2" charset="-78"/>
              </a:rPr>
              <a:t>کتابچه </a:t>
            </a:r>
            <a:r>
              <a:rPr lang="fa-IR" sz="2400" b="1" dirty="0" smtClean="0">
                <a:cs typeface="B Zar" panose="00000400000000000000" pitchFamily="2" charset="-78"/>
              </a:rPr>
              <a:t>های  </a:t>
            </a:r>
            <a:r>
              <a:rPr lang="fa-IR" sz="2400" b="1" dirty="0">
                <a:cs typeface="B Zar" panose="00000400000000000000" pitchFamily="2" charset="-78"/>
              </a:rPr>
              <a:t>ازمون توزیع می شود </a:t>
            </a:r>
            <a:endParaRPr lang="fa-IR" sz="2400" b="1" dirty="0" smtClean="0">
              <a:cs typeface="B Zar" panose="00000400000000000000" pitchFamily="2" charset="-78"/>
            </a:endParaRPr>
          </a:p>
        </p:txBody>
      </p:sp>
    </p:spTree>
    <p:extLst>
      <p:ext uri="{BB962C8B-B14F-4D97-AF65-F5344CB8AC3E}">
        <p14:creationId xmlns:p14="http://schemas.microsoft.com/office/powerpoint/2010/main" val="22322745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0669" y="624110"/>
            <a:ext cx="9889569" cy="1280890"/>
          </a:xfrm>
        </p:spPr>
        <p:style>
          <a:lnRef idx="1">
            <a:schemeClr val="accent6"/>
          </a:lnRef>
          <a:fillRef idx="2">
            <a:schemeClr val="accent6"/>
          </a:fillRef>
          <a:effectRef idx="1">
            <a:schemeClr val="accent6"/>
          </a:effectRef>
          <a:fontRef idx="minor">
            <a:schemeClr val="dk1"/>
          </a:fontRef>
        </p:style>
        <p:txBody>
          <a:bodyPr/>
          <a:lstStyle/>
          <a:p>
            <a:pPr algn="ctr"/>
            <a:r>
              <a:rPr lang="fa-IR" sz="2800" b="1" dirty="0">
                <a:solidFill>
                  <a:srgbClr val="C00000"/>
                </a:solidFill>
                <a:cs typeface="B Zar" panose="00000400000000000000" pitchFamily="2" charset="-78"/>
              </a:rPr>
              <a:t>روش اجرای آزمون هوش ریون بزرگسالان</a:t>
            </a:r>
            <a:endParaRPr lang="en-US" dirty="0"/>
          </a:p>
        </p:txBody>
      </p:sp>
      <p:sp>
        <p:nvSpPr>
          <p:cNvPr id="3" name="Content Placeholder 2"/>
          <p:cNvSpPr>
            <a:spLocks noGrp="1"/>
          </p:cNvSpPr>
          <p:nvPr>
            <p:ph idx="1"/>
          </p:nvPr>
        </p:nvSpPr>
        <p:spPr>
          <a:xfrm>
            <a:off x="1662545" y="2054431"/>
            <a:ext cx="9842067" cy="4488873"/>
          </a:xfrm>
        </p:spPr>
        <p:style>
          <a:lnRef idx="1">
            <a:schemeClr val="accent5"/>
          </a:lnRef>
          <a:fillRef idx="2">
            <a:schemeClr val="accent5"/>
          </a:fillRef>
          <a:effectRef idx="1">
            <a:schemeClr val="accent5"/>
          </a:effectRef>
          <a:fontRef idx="minor">
            <a:schemeClr val="dk1"/>
          </a:fontRef>
        </p:style>
        <p:txBody>
          <a:bodyPr>
            <a:noAutofit/>
          </a:bodyPr>
          <a:lstStyle/>
          <a:p>
            <a:pPr lvl="0" algn="r" rtl="1">
              <a:lnSpc>
                <a:spcPct val="200000"/>
              </a:lnSpc>
              <a:buClr>
                <a:srgbClr val="A53010"/>
              </a:buClr>
            </a:pPr>
            <a:r>
              <a:rPr lang="fa-IR" sz="2400" b="1" dirty="0">
                <a:solidFill>
                  <a:prstClr val="black">
                    <a:lumMod val="75000"/>
                    <a:lumOff val="25000"/>
                  </a:prstClr>
                </a:solidFill>
                <a:cs typeface="B Zar" panose="00000400000000000000" pitchFamily="2" charset="-78"/>
              </a:rPr>
              <a:t>بعد ازماینده می گوید : صفحه اول کتابچه ازمون را باز کنید از سمت چپ خود آزماینده نیز صفحه اول کتابچه آزمون را باز می کند و نشان می دهد در بالای صفحه نوشته شده است </a:t>
            </a:r>
          </a:p>
          <a:p>
            <a:pPr lvl="0" algn="r" rtl="1">
              <a:lnSpc>
                <a:spcPct val="200000"/>
              </a:lnSpc>
              <a:buClr>
                <a:srgbClr val="A53010"/>
              </a:buClr>
            </a:pPr>
            <a:r>
              <a:rPr lang="fa-IR" sz="2400" b="1" dirty="0">
                <a:solidFill>
                  <a:prstClr val="black">
                    <a:lumMod val="75000"/>
                    <a:lumOff val="25000"/>
                  </a:prstClr>
                </a:solidFill>
                <a:cs typeface="B Zar" panose="00000400000000000000" pitchFamily="2" charset="-78"/>
              </a:rPr>
              <a:t>سوال یک و در پاسخنامه در ستون اول شماره سوال نوشته شده است نشان می دهد در قسمت بالای صفحه شکلی می بینید که قسمتی از ان است حالا قطعه های پایین را نگاه کنید آزماینده دست خود را به ترتیب روی قطعه ها می گذارد</a:t>
            </a:r>
            <a:endParaRPr lang="en-US" sz="2400" b="1" dirty="0">
              <a:solidFill>
                <a:prstClr val="black">
                  <a:lumMod val="75000"/>
                  <a:lumOff val="25000"/>
                </a:prstClr>
              </a:solidFill>
              <a:cs typeface="B Zar" panose="00000400000000000000" pitchFamily="2" charset="-78"/>
            </a:endParaRPr>
          </a:p>
          <a:p>
            <a:pPr algn="r" rtl="1"/>
            <a:endParaRPr lang="en-US" sz="2400" dirty="0"/>
          </a:p>
        </p:txBody>
      </p:sp>
    </p:spTree>
    <p:extLst>
      <p:ext uri="{BB962C8B-B14F-4D97-AF65-F5344CB8AC3E}">
        <p14:creationId xmlns:p14="http://schemas.microsoft.com/office/powerpoint/2010/main" val="42433571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2545" y="624110"/>
            <a:ext cx="9842067" cy="1287817"/>
          </a:xfrm>
        </p:spPr>
        <p:style>
          <a:lnRef idx="1">
            <a:schemeClr val="accent5"/>
          </a:lnRef>
          <a:fillRef idx="2">
            <a:schemeClr val="accent5"/>
          </a:fillRef>
          <a:effectRef idx="1">
            <a:schemeClr val="accent5"/>
          </a:effectRef>
          <a:fontRef idx="minor">
            <a:schemeClr val="dk1"/>
          </a:fontRef>
        </p:style>
        <p:txBody>
          <a:bodyPr/>
          <a:lstStyle/>
          <a:p>
            <a:pPr algn="ctr" rtl="1"/>
            <a:r>
              <a:rPr lang="fa-IR" sz="2800" b="1" dirty="0">
                <a:solidFill>
                  <a:srgbClr val="C00000"/>
                </a:solidFill>
                <a:cs typeface="B Zar" panose="00000400000000000000" pitchFamily="2" charset="-78"/>
              </a:rPr>
              <a:t>روش اجرای آزمون هوش ریون بزرگسالان</a:t>
            </a:r>
            <a:endParaRPr lang="en-US" dirty="0"/>
          </a:p>
        </p:txBody>
      </p:sp>
      <p:sp>
        <p:nvSpPr>
          <p:cNvPr id="3" name="Content Placeholder 2"/>
          <p:cNvSpPr>
            <a:spLocks noGrp="1"/>
          </p:cNvSpPr>
          <p:nvPr>
            <p:ph idx="1"/>
          </p:nvPr>
        </p:nvSpPr>
        <p:spPr>
          <a:xfrm>
            <a:off x="1662545" y="2149434"/>
            <a:ext cx="9842067" cy="4191988"/>
          </a:xfrm>
        </p:spPr>
        <p:style>
          <a:lnRef idx="1">
            <a:schemeClr val="accent2"/>
          </a:lnRef>
          <a:fillRef idx="2">
            <a:schemeClr val="accent2"/>
          </a:fillRef>
          <a:effectRef idx="1">
            <a:schemeClr val="accent2"/>
          </a:effectRef>
          <a:fontRef idx="minor">
            <a:schemeClr val="dk1"/>
          </a:fontRef>
        </p:style>
        <p:txBody>
          <a:bodyPr>
            <a:normAutofit lnSpcReduction="10000"/>
          </a:bodyPr>
          <a:lstStyle/>
          <a:p>
            <a:pPr algn="r" rtl="1">
              <a:lnSpc>
                <a:spcPct val="150000"/>
              </a:lnSpc>
            </a:pPr>
            <a:r>
              <a:rPr lang="fa-IR" sz="2400" b="1" dirty="0">
                <a:solidFill>
                  <a:schemeClr val="tx1"/>
                </a:solidFill>
                <a:latin typeface="B Koodak"/>
                <a:cs typeface="B Zar" panose="00000400000000000000" pitchFamily="2" charset="-78"/>
              </a:rPr>
              <a:t>نامناسب است قطعه های (۲و۳) نیز نامناسب هستید </a:t>
            </a:r>
            <a:endParaRPr lang="fa-IR" sz="2400" b="1" dirty="0" smtClean="0">
              <a:solidFill>
                <a:schemeClr val="tx1"/>
              </a:solidFill>
              <a:latin typeface="B Koodak"/>
              <a:cs typeface="B Zar" panose="00000400000000000000" pitchFamily="2" charset="-78"/>
            </a:endParaRPr>
          </a:p>
          <a:p>
            <a:pPr algn="r" rtl="1">
              <a:lnSpc>
                <a:spcPct val="150000"/>
              </a:lnSpc>
            </a:pPr>
            <a:r>
              <a:rPr lang="fa-IR" sz="2400" b="1" dirty="0" smtClean="0">
                <a:solidFill>
                  <a:schemeClr val="tx1"/>
                </a:solidFill>
                <a:latin typeface="B Koodak"/>
                <a:cs typeface="B Zar" panose="00000400000000000000" pitchFamily="2" charset="-78"/>
              </a:rPr>
              <a:t>چون </a:t>
            </a:r>
            <a:r>
              <a:rPr lang="fa-IR" sz="2400" b="1" dirty="0">
                <a:solidFill>
                  <a:schemeClr val="tx1"/>
                </a:solidFill>
                <a:latin typeface="B Koodak"/>
                <a:cs typeface="B Zar" panose="00000400000000000000" pitchFamily="2" charset="-78"/>
              </a:rPr>
              <a:t>طرح آنها با طرح شکل بالا یکی نیست قطعه های(۶) چطور ؟ </a:t>
            </a:r>
            <a:endParaRPr lang="fa-IR" sz="2400" b="1" dirty="0" smtClean="0">
              <a:solidFill>
                <a:schemeClr val="tx1"/>
              </a:solidFill>
              <a:latin typeface="B Koodak"/>
              <a:cs typeface="B Zar" panose="00000400000000000000" pitchFamily="2" charset="-78"/>
            </a:endParaRPr>
          </a:p>
          <a:p>
            <a:pPr algn="r" rtl="1">
              <a:lnSpc>
                <a:spcPct val="150000"/>
              </a:lnSpc>
            </a:pPr>
            <a:r>
              <a:rPr lang="fa-IR" sz="2400" b="1" dirty="0" smtClean="0">
                <a:solidFill>
                  <a:schemeClr val="tx1"/>
                </a:solidFill>
                <a:latin typeface="B Koodak"/>
                <a:cs typeface="B Zar" panose="00000400000000000000" pitchFamily="2" charset="-78"/>
              </a:rPr>
              <a:t>این </a:t>
            </a:r>
            <a:r>
              <a:rPr lang="fa-IR" sz="2400" b="1" dirty="0">
                <a:solidFill>
                  <a:schemeClr val="tx1"/>
                </a:solidFill>
                <a:latin typeface="B Koodak"/>
                <a:cs typeface="B Zar" panose="00000400000000000000" pitchFamily="2" charset="-78"/>
              </a:rPr>
              <a:t>قطعه نیز نامتناسب است توضیح می دهد که ناقص است قطعه ای را که برای پر کردن محل خالی شکل مناسب است با انگشت خود نشان دهید</a:t>
            </a:r>
            <a:r>
              <a:rPr lang="fa-IR" sz="2400" b="1" dirty="0" smtClean="0">
                <a:solidFill>
                  <a:schemeClr val="tx1"/>
                </a:solidFill>
                <a:latin typeface="B Koodak"/>
                <a:cs typeface="B Zar" panose="00000400000000000000" pitchFamily="2" charset="-78"/>
              </a:rPr>
              <a:t>.</a:t>
            </a:r>
          </a:p>
          <a:p>
            <a:pPr algn="r" rtl="1">
              <a:lnSpc>
                <a:spcPct val="150000"/>
              </a:lnSpc>
            </a:pPr>
            <a:r>
              <a:rPr lang="fa-IR" sz="2400" b="1" dirty="0" smtClean="0">
                <a:solidFill>
                  <a:schemeClr val="tx1"/>
                </a:solidFill>
                <a:latin typeface="B Koodak"/>
                <a:cs typeface="B Zar" panose="00000400000000000000" pitchFamily="2" charset="-78"/>
              </a:rPr>
              <a:t> </a:t>
            </a:r>
            <a:r>
              <a:rPr lang="fa-IR" sz="2400" b="1" dirty="0">
                <a:solidFill>
                  <a:schemeClr val="tx1"/>
                </a:solidFill>
                <a:latin typeface="B Koodak"/>
                <a:cs typeface="B Zar" panose="00000400000000000000" pitchFamily="2" charset="-78"/>
              </a:rPr>
              <a:t>آزماینده به ازمودنیها نگاه می کند تا اطمینان حاصل کند که قطعه درست را نشان دهند </a:t>
            </a:r>
            <a:endParaRPr lang="fa-IR" sz="2400" b="1" dirty="0" smtClean="0">
              <a:solidFill>
                <a:schemeClr val="tx1"/>
              </a:solidFill>
              <a:latin typeface="B Koodak"/>
              <a:cs typeface="B Zar" panose="00000400000000000000" pitchFamily="2" charset="-78"/>
            </a:endParaRPr>
          </a:p>
          <a:p>
            <a:pPr algn="r" rtl="1">
              <a:lnSpc>
                <a:spcPct val="150000"/>
              </a:lnSpc>
            </a:pPr>
            <a:r>
              <a:rPr lang="fa-IR" sz="2400" b="1" dirty="0" smtClean="0">
                <a:solidFill>
                  <a:schemeClr val="tx1"/>
                </a:solidFill>
                <a:latin typeface="B Koodak"/>
                <a:cs typeface="B Zar" panose="00000400000000000000" pitchFamily="2" charset="-78"/>
              </a:rPr>
              <a:t>در </a:t>
            </a:r>
            <a:r>
              <a:rPr lang="fa-IR" sz="2400" b="1" dirty="0">
                <a:solidFill>
                  <a:schemeClr val="tx1"/>
                </a:solidFill>
                <a:latin typeface="B Koodak"/>
                <a:cs typeface="B Zar" panose="00000400000000000000" pitchFamily="2" charset="-78"/>
              </a:rPr>
              <a:t>صورت لزوم آزماینده توضیحات بیشتری می دهد </a:t>
            </a:r>
            <a:r>
              <a:rPr lang="fa-IR" sz="2400" b="1" dirty="0" smtClean="0">
                <a:solidFill>
                  <a:schemeClr val="tx1"/>
                </a:solidFill>
                <a:latin typeface="B Koodak"/>
                <a:cs typeface="B Zar" panose="00000400000000000000" pitchFamily="2" charset="-78"/>
              </a:rPr>
              <a:t>.</a:t>
            </a:r>
          </a:p>
          <a:p>
            <a:pPr algn="r" rtl="1">
              <a:lnSpc>
                <a:spcPct val="150000"/>
              </a:lnSpc>
            </a:pPr>
            <a:r>
              <a:rPr lang="fa-IR" b="1" dirty="0">
                <a:solidFill>
                  <a:schemeClr val="tx1"/>
                </a:solidFill>
                <a:latin typeface="B Koodak"/>
                <a:cs typeface="B Zar" panose="00000400000000000000" pitchFamily="2" charset="-78"/>
              </a:rPr>
              <a:t> </a:t>
            </a:r>
            <a:endParaRPr lang="en-US" b="1" dirty="0">
              <a:solidFill>
                <a:schemeClr val="tx1"/>
              </a:solidFill>
              <a:cs typeface="B Zar" panose="00000400000000000000" pitchFamily="2" charset="-78"/>
            </a:endParaRPr>
          </a:p>
        </p:txBody>
      </p:sp>
    </p:spTree>
    <p:extLst>
      <p:ext uri="{BB962C8B-B14F-4D97-AF65-F5344CB8AC3E}">
        <p14:creationId xmlns:p14="http://schemas.microsoft.com/office/powerpoint/2010/main" val="21142033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95932"/>
          </a:xfrm>
        </p:spPr>
        <p:style>
          <a:lnRef idx="1">
            <a:schemeClr val="accent4"/>
          </a:lnRef>
          <a:fillRef idx="2">
            <a:schemeClr val="accent4"/>
          </a:fillRef>
          <a:effectRef idx="1">
            <a:schemeClr val="accent4"/>
          </a:effectRef>
          <a:fontRef idx="minor">
            <a:schemeClr val="dk1"/>
          </a:fontRef>
        </p:style>
        <p:txBody>
          <a:bodyPr/>
          <a:lstStyle/>
          <a:p>
            <a:pPr algn="ctr"/>
            <a:r>
              <a:rPr lang="fa-IR" sz="2800" b="1" dirty="0">
                <a:solidFill>
                  <a:srgbClr val="C00000"/>
                </a:solidFill>
                <a:cs typeface="B Zar" panose="00000400000000000000" pitchFamily="2" charset="-78"/>
              </a:rPr>
              <a:t>روش اجرای آزمون هوش ریون بزرگسالان</a:t>
            </a:r>
            <a:endParaRPr lang="en-US" dirty="0"/>
          </a:p>
        </p:txBody>
      </p:sp>
      <p:sp>
        <p:nvSpPr>
          <p:cNvPr id="3" name="Content Placeholder 2"/>
          <p:cNvSpPr>
            <a:spLocks noGrp="1"/>
          </p:cNvSpPr>
          <p:nvPr>
            <p:ph idx="1"/>
          </p:nvPr>
        </p:nvSpPr>
        <p:spPr>
          <a:xfrm>
            <a:off x="2589212" y="1900052"/>
            <a:ext cx="8915400" cy="4011170"/>
          </a:xfrm>
        </p:spPr>
        <p:style>
          <a:lnRef idx="1">
            <a:schemeClr val="accent2"/>
          </a:lnRef>
          <a:fillRef idx="2">
            <a:schemeClr val="accent2"/>
          </a:fillRef>
          <a:effectRef idx="1">
            <a:schemeClr val="accent2"/>
          </a:effectRef>
          <a:fontRef idx="minor">
            <a:schemeClr val="dk1"/>
          </a:fontRef>
        </p:style>
        <p:txBody>
          <a:bodyPr/>
          <a:lstStyle/>
          <a:p>
            <a:pPr lvl="0" algn="r" rtl="1">
              <a:lnSpc>
                <a:spcPct val="150000"/>
              </a:lnSpc>
              <a:buClr>
                <a:srgbClr val="A53010"/>
              </a:buClr>
            </a:pPr>
            <a:r>
              <a:rPr lang="fa-IR" sz="2200" b="1" dirty="0">
                <a:solidFill>
                  <a:schemeClr val="tx1"/>
                </a:solidFill>
                <a:latin typeface="B Koodak"/>
                <a:cs typeface="B Zar" panose="00000400000000000000" pitchFamily="2" charset="-78"/>
              </a:rPr>
              <a:t> بعد می گوید : بلی قطعه (۴) درست است بنابراین جواب سوال یک عبارت است از (۴) . در پاسخنامه مقابل سوال یک روی حرف (۴) علامت (×) می گذارید لطفا کتابچه را ورق نزنید پس از این که همه آزمودنیها در برابر سوال یک در پاسخنامه علامت (×) گذاشتند آزماینده می گوید:</a:t>
            </a:r>
          </a:p>
          <a:p>
            <a:pPr lvl="0" algn="r" rtl="1">
              <a:lnSpc>
                <a:spcPct val="150000"/>
              </a:lnSpc>
              <a:buClr>
                <a:srgbClr val="A53010"/>
              </a:buClr>
            </a:pPr>
            <a:r>
              <a:rPr lang="fa-IR" sz="2200" b="1" dirty="0">
                <a:solidFill>
                  <a:schemeClr val="tx1"/>
                </a:solidFill>
                <a:latin typeface="B Koodak"/>
                <a:cs typeface="B Zar" panose="00000400000000000000" pitchFamily="2" charset="-78"/>
              </a:rPr>
              <a:t> در هر یک از صفحه های بعدی این کتابچه نیز شکلی خواهید دید که قسمتی از ان ناقص است و در پایین نیز شکل قطعه های مختلفی داده شده که فقط یکی از آنها از هر لحاظ مناسب است</a:t>
            </a:r>
            <a:endParaRPr lang="en-US" dirty="0">
              <a:solidFill>
                <a:schemeClr val="tx1"/>
              </a:solidFill>
            </a:endParaRPr>
          </a:p>
        </p:txBody>
      </p:sp>
    </p:spTree>
    <p:extLst>
      <p:ext uri="{BB962C8B-B14F-4D97-AF65-F5344CB8AC3E}">
        <p14:creationId xmlns:p14="http://schemas.microsoft.com/office/powerpoint/2010/main" val="37472472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5683" y="624110"/>
            <a:ext cx="9378929" cy="1280890"/>
          </a:xfrm>
        </p:spPr>
        <p:style>
          <a:lnRef idx="1">
            <a:schemeClr val="accent3"/>
          </a:lnRef>
          <a:fillRef idx="2">
            <a:schemeClr val="accent3"/>
          </a:fillRef>
          <a:effectRef idx="1">
            <a:schemeClr val="accent3"/>
          </a:effectRef>
          <a:fontRef idx="minor">
            <a:schemeClr val="dk1"/>
          </a:fontRef>
        </p:style>
        <p:txBody>
          <a:bodyPr/>
          <a:lstStyle/>
          <a:p>
            <a:pPr algn="ctr"/>
            <a:r>
              <a:rPr lang="fa-IR" sz="2800" b="1" dirty="0">
                <a:solidFill>
                  <a:srgbClr val="C00000"/>
                </a:solidFill>
                <a:cs typeface="B Zar" panose="00000400000000000000" pitchFamily="2" charset="-78"/>
              </a:rPr>
              <a:t>روش اجرای آزمون هوش ریون بزرگسالان</a:t>
            </a:r>
            <a:endParaRPr lang="en-US" dirty="0"/>
          </a:p>
        </p:txBody>
      </p:sp>
      <p:sp>
        <p:nvSpPr>
          <p:cNvPr id="3" name="Content Placeholder 2"/>
          <p:cNvSpPr>
            <a:spLocks noGrp="1"/>
          </p:cNvSpPr>
          <p:nvPr>
            <p:ph idx="1"/>
          </p:nvPr>
        </p:nvSpPr>
        <p:spPr>
          <a:xfrm>
            <a:off x="2137558" y="2133600"/>
            <a:ext cx="9367054" cy="3777622"/>
          </a:xfrm>
        </p:spPr>
        <p:style>
          <a:lnRef idx="1">
            <a:schemeClr val="accent2"/>
          </a:lnRef>
          <a:fillRef idx="2">
            <a:schemeClr val="accent2"/>
          </a:fillRef>
          <a:effectRef idx="1">
            <a:schemeClr val="accent2"/>
          </a:effectRef>
          <a:fontRef idx="minor">
            <a:schemeClr val="dk1"/>
          </a:fontRef>
        </p:style>
        <p:txBody>
          <a:bodyPr/>
          <a:lstStyle/>
          <a:p>
            <a:pPr lvl="0" algn="r" rtl="1">
              <a:lnSpc>
                <a:spcPct val="150000"/>
              </a:lnSpc>
              <a:buClr>
                <a:srgbClr val="A53010"/>
              </a:buClr>
            </a:pPr>
            <a:r>
              <a:rPr lang="fa-IR" sz="2200" b="1" dirty="0">
                <a:solidFill>
                  <a:schemeClr val="tx1"/>
                </a:solidFill>
                <a:latin typeface="B Koodak"/>
                <a:cs typeface="B Zar" panose="00000400000000000000" pitchFamily="2" charset="-78"/>
              </a:rPr>
              <a:t> بعد می گوید : بلی قطعه (۴) درست است بنابراین جواب سوال یک عبارت است از (۴) . در پاسخنامه مقابل سوال یک روی حرف (۴) علامت (×) می گذارید لطفا کتابچه را ورق نزنید پس از این که همه آزمودنیها در برابر سوال یک در پاسخنامه علامت (×) گذاشتند آزماینده می گوید:</a:t>
            </a:r>
          </a:p>
          <a:p>
            <a:pPr lvl="0" algn="r" rtl="1">
              <a:lnSpc>
                <a:spcPct val="150000"/>
              </a:lnSpc>
              <a:buClr>
                <a:srgbClr val="A53010"/>
              </a:buClr>
            </a:pPr>
            <a:r>
              <a:rPr lang="fa-IR" sz="2200" b="1" dirty="0">
                <a:solidFill>
                  <a:schemeClr val="tx1"/>
                </a:solidFill>
                <a:latin typeface="B Koodak"/>
                <a:cs typeface="B Zar" panose="00000400000000000000" pitchFamily="2" charset="-78"/>
              </a:rPr>
              <a:t> در هر یک از صفحه های بعدی این کتابچه نیز شکلی خواهید دید که قسمتی از ان ناقص است و در پایین نیز شکل قطعه های مختلفی داده شده که فقط یکی از آنها از هر لحاظ مناسب است</a:t>
            </a:r>
            <a:endParaRPr lang="en-US" dirty="0">
              <a:solidFill>
                <a:schemeClr val="tx1"/>
              </a:solidFill>
            </a:endParaRPr>
          </a:p>
        </p:txBody>
      </p:sp>
    </p:spTree>
    <p:extLst>
      <p:ext uri="{BB962C8B-B14F-4D97-AF65-F5344CB8AC3E}">
        <p14:creationId xmlns:p14="http://schemas.microsoft.com/office/powerpoint/2010/main" val="3745198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9423" y="624110"/>
            <a:ext cx="9735189" cy="1280890"/>
          </a:xfrm>
        </p:spPr>
        <p:style>
          <a:lnRef idx="1">
            <a:schemeClr val="accent5"/>
          </a:lnRef>
          <a:fillRef idx="2">
            <a:schemeClr val="accent5"/>
          </a:fillRef>
          <a:effectRef idx="1">
            <a:schemeClr val="accent5"/>
          </a:effectRef>
          <a:fontRef idx="minor">
            <a:schemeClr val="dk1"/>
          </a:fontRef>
        </p:style>
        <p:txBody>
          <a:bodyPr/>
          <a:lstStyle/>
          <a:p>
            <a:pPr algn="ctr"/>
            <a:r>
              <a:rPr lang="fa-IR" b="1" dirty="0" smtClean="0">
                <a:solidFill>
                  <a:srgbClr val="C00000"/>
                </a:solidFill>
                <a:cs typeface="B Zar" panose="00000400000000000000" pitchFamily="2" charset="-78"/>
              </a:rPr>
              <a:t>مقدمه</a:t>
            </a:r>
            <a:endParaRPr lang="en-US" b="1" dirty="0">
              <a:solidFill>
                <a:srgbClr val="C00000"/>
              </a:solidFill>
              <a:cs typeface="B Zar" panose="00000400000000000000" pitchFamily="2" charset="-78"/>
            </a:endParaRPr>
          </a:p>
        </p:txBody>
      </p:sp>
      <p:sp>
        <p:nvSpPr>
          <p:cNvPr id="3" name="Content Placeholder 2"/>
          <p:cNvSpPr>
            <a:spLocks noGrp="1"/>
          </p:cNvSpPr>
          <p:nvPr>
            <p:ph idx="1"/>
          </p:nvPr>
        </p:nvSpPr>
        <p:spPr>
          <a:xfrm>
            <a:off x="1769423" y="2133600"/>
            <a:ext cx="9735189" cy="4338452"/>
          </a:xfrm>
        </p:spPr>
        <p:style>
          <a:lnRef idx="1">
            <a:schemeClr val="accent2"/>
          </a:lnRef>
          <a:fillRef idx="2">
            <a:schemeClr val="accent2"/>
          </a:fillRef>
          <a:effectRef idx="1">
            <a:schemeClr val="accent2"/>
          </a:effectRef>
          <a:fontRef idx="minor">
            <a:schemeClr val="dk1"/>
          </a:fontRef>
        </p:style>
        <p:txBody>
          <a:bodyPr>
            <a:noAutofit/>
          </a:bodyPr>
          <a:lstStyle/>
          <a:p>
            <a:pPr algn="r" rtl="1">
              <a:lnSpc>
                <a:spcPct val="150000"/>
              </a:lnSpc>
            </a:pPr>
            <a:r>
              <a:rPr lang="fa-IR" sz="2400" b="1" dirty="0">
                <a:solidFill>
                  <a:srgbClr val="373737"/>
                </a:solidFill>
                <a:latin typeface="yekanbakh"/>
                <a:cs typeface="B Zar" panose="00000400000000000000" pitchFamily="2" charset="-78"/>
              </a:rPr>
              <a:t>تست هوش ماتریس های ریون، یک آزمون معتبر برای سنجش سطح پیشرفت فکری و تفکر منطقی است</a:t>
            </a:r>
            <a:r>
              <a:rPr lang="fa-IR" sz="2400" b="1" dirty="0" smtClean="0">
                <a:solidFill>
                  <a:srgbClr val="373737"/>
                </a:solidFill>
                <a:latin typeface="yekanbakh"/>
                <a:cs typeface="B Zar" panose="00000400000000000000" pitchFamily="2" charset="-78"/>
              </a:rPr>
              <a:t>.</a:t>
            </a:r>
          </a:p>
          <a:p>
            <a:pPr algn="r" rtl="1">
              <a:lnSpc>
                <a:spcPct val="150000"/>
              </a:lnSpc>
            </a:pPr>
            <a:r>
              <a:rPr lang="fa-IR" sz="2400" b="1" dirty="0" smtClean="0">
                <a:solidFill>
                  <a:srgbClr val="373737"/>
                </a:solidFill>
                <a:latin typeface="yekanbakh"/>
                <a:cs typeface="B Zar" panose="00000400000000000000" pitchFamily="2" charset="-78"/>
              </a:rPr>
              <a:t> </a:t>
            </a:r>
            <a:r>
              <a:rPr lang="fa-IR" sz="2400" b="1" dirty="0">
                <a:solidFill>
                  <a:srgbClr val="373737"/>
                </a:solidFill>
                <a:latin typeface="yekanbakh"/>
                <a:cs typeface="B Zar" panose="00000400000000000000" pitchFamily="2" charset="-78"/>
              </a:rPr>
              <a:t>این تست آنلاین می تواند ضریب هوشی یا آی کیو را در افراد بین 9 الی 65 سال و به طور کلی بزرگسالان بدون توجه به زبان و ملیت شخص شناسایی کند. </a:t>
            </a:r>
            <a:endParaRPr lang="fa-IR" sz="2400" b="1" dirty="0" smtClean="0">
              <a:solidFill>
                <a:srgbClr val="373737"/>
              </a:solidFill>
              <a:latin typeface="yekanbakh"/>
              <a:cs typeface="B Zar" panose="00000400000000000000" pitchFamily="2" charset="-78"/>
            </a:endParaRPr>
          </a:p>
          <a:p>
            <a:pPr algn="r" rtl="1">
              <a:lnSpc>
                <a:spcPct val="150000"/>
              </a:lnSpc>
            </a:pPr>
            <a:r>
              <a:rPr lang="fa-IR" sz="2400" b="1" dirty="0" smtClean="0">
                <a:solidFill>
                  <a:srgbClr val="373737"/>
                </a:solidFill>
                <a:latin typeface="yekanbakh"/>
                <a:cs typeface="B Zar" panose="00000400000000000000" pitchFamily="2" charset="-78"/>
              </a:rPr>
              <a:t>این </a:t>
            </a:r>
            <a:r>
              <a:rPr lang="fa-IR" sz="2400" b="1" dirty="0">
                <a:solidFill>
                  <a:srgbClr val="373737"/>
                </a:solidFill>
                <a:latin typeface="yekanbakh"/>
                <a:cs typeface="B Zar" panose="00000400000000000000" pitchFamily="2" charset="-78"/>
              </a:rPr>
              <a:t>تست آی کیو </a:t>
            </a:r>
            <a:r>
              <a:rPr lang="fa-IR" sz="2400" b="1" dirty="0" smtClean="0">
                <a:solidFill>
                  <a:srgbClr val="373737"/>
                </a:solidFill>
                <a:latin typeface="yekanbakh"/>
                <a:cs typeface="B Zar" panose="00000400000000000000" pitchFamily="2" charset="-78"/>
              </a:rPr>
              <a:t>(</a:t>
            </a:r>
            <a:r>
              <a:rPr lang="en-US" sz="2400" b="1" dirty="0" smtClean="0">
                <a:solidFill>
                  <a:srgbClr val="373737"/>
                </a:solidFill>
                <a:latin typeface="yekanbakh"/>
                <a:cs typeface="B Zar" panose="00000400000000000000" pitchFamily="2" charset="-78"/>
              </a:rPr>
              <a:t>IQ</a:t>
            </a:r>
            <a:r>
              <a:rPr lang="fa-IR" sz="2400" b="1" dirty="0" smtClean="0">
                <a:solidFill>
                  <a:srgbClr val="373737"/>
                </a:solidFill>
                <a:latin typeface="yekanbakh"/>
                <a:cs typeface="B Zar" panose="00000400000000000000" pitchFamily="2" charset="-78"/>
              </a:rPr>
              <a:t>)که </a:t>
            </a:r>
            <a:r>
              <a:rPr lang="fa-IR" sz="2400" b="1" dirty="0">
                <a:solidFill>
                  <a:srgbClr val="373737"/>
                </a:solidFill>
                <a:latin typeface="yekanbakh"/>
                <a:cs typeface="B Zar" panose="00000400000000000000" pitchFamily="2" charset="-78"/>
              </a:rPr>
              <a:t>امروزه به عنوان یکی از معتبر ترین و استاندارد ترین فاکتور های سنجش </a:t>
            </a:r>
            <a:r>
              <a:rPr lang="fa-IR" sz="2400" b="1" dirty="0">
                <a:solidFill>
                  <a:srgbClr val="BD0202"/>
                </a:solidFill>
                <a:latin typeface="yekanbakh"/>
                <a:cs typeface="B Zar" panose="00000400000000000000" pitchFamily="2" charset="-78"/>
                <a:hlinkClick r:id="rId2"/>
              </a:rPr>
              <a:t>هوش</a:t>
            </a:r>
            <a:r>
              <a:rPr lang="fa-IR" sz="2400" b="1" dirty="0">
                <a:solidFill>
                  <a:srgbClr val="373737"/>
                </a:solidFill>
                <a:latin typeface="yekanbakh"/>
                <a:cs typeface="B Zar" panose="00000400000000000000" pitchFamily="2" charset="-78"/>
              </a:rPr>
              <a:t> در دنیا شناخته می شود، در سال 1936 توسط جان ریون طراحی شده است.</a:t>
            </a:r>
            <a:endParaRPr lang="en-US" sz="2400" b="1" dirty="0">
              <a:cs typeface="B Zar" panose="00000400000000000000" pitchFamily="2" charset="-78"/>
            </a:endParaRPr>
          </a:p>
        </p:txBody>
      </p:sp>
    </p:spTree>
    <p:extLst>
      <p:ext uri="{BB962C8B-B14F-4D97-AF65-F5344CB8AC3E}">
        <p14:creationId xmlns:p14="http://schemas.microsoft.com/office/powerpoint/2010/main" val="656666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sz="quarter" idx="1"/>
          </p:nvPr>
        </p:nvGraphicFramePr>
        <p:xfrm>
          <a:off x="476211" y="2000241"/>
          <a:ext cx="11338984" cy="36163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itle 1"/>
          <p:cNvSpPr>
            <a:spLocks noGrp="1"/>
          </p:cNvSpPr>
          <p:nvPr>
            <p:ph type="title"/>
          </p:nvPr>
        </p:nvSpPr>
        <p:spPr>
          <a:xfrm>
            <a:off x="2095472" y="641268"/>
            <a:ext cx="8319188" cy="878774"/>
          </a:xfrm>
          <a:solidFill>
            <a:schemeClr val="accent2">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3">
            <a:schemeClr val="lt1"/>
          </a:lnRef>
          <a:fillRef idx="1">
            <a:schemeClr val="accent1"/>
          </a:fillRef>
          <a:effectRef idx="1">
            <a:schemeClr val="accent1"/>
          </a:effectRef>
          <a:fontRef idx="minor">
            <a:schemeClr val="lt1"/>
          </a:fontRef>
        </p:style>
        <p:txBody>
          <a:bodyPr anchor="ctr">
            <a:normAutofit/>
          </a:bodyPr>
          <a:lstStyle/>
          <a:p>
            <a:pPr algn="ctr"/>
            <a:r>
              <a:rPr lang="fa-IR" sz="3200" b="1" dirty="0" smtClean="0">
                <a:solidFill>
                  <a:srgbClr val="C00000"/>
                </a:solidFill>
                <a:cs typeface="B Zar" panose="00000400000000000000" pitchFamily="2" charset="-78"/>
              </a:rPr>
              <a:t>سه فرم آزمون های ریون</a:t>
            </a:r>
            <a:endParaRPr lang="fa-IR" sz="3200" b="1" dirty="0">
              <a:solidFill>
                <a:srgbClr val="C00000"/>
              </a:solidFill>
              <a:cs typeface="B Zar" panose="00000400000000000000" pitchFamily="2" charset="-78"/>
            </a:endParaRPr>
          </a:p>
        </p:txBody>
      </p:sp>
    </p:spTree>
    <p:extLst>
      <p:ext uri="{BB962C8B-B14F-4D97-AF65-F5344CB8AC3E}">
        <p14:creationId xmlns:p14="http://schemas.microsoft.com/office/powerpoint/2010/main" val="5218723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lide(fromBottom)">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95472" y="357166"/>
            <a:ext cx="7810555" cy="5929354"/>
          </a:xfrm>
        </p:spPr>
        <p:txBody>
          <a:bodyPr>
            <a:noAutofit/>
          </a:bodyPr>
          <a:lstStyle/>
          <a:p>
            <a:pPr>
              <a:spcBef>
                <a:spcPts val="900"/>
              </a:spcBef>
              <a:buNone/>
            </a:pPr>
            <a:r>
              <a:rPr lang="fa-IR" sz="1800" dirty="0" smtClean="0">
                <a:cs typeface="B Roya" pitchFamily="2" charset="-78"/>
              </a:rPr>
              <a:t>هدف : استعداد و روشنفکری آزمودنی را با استفاده از آزمون ریون بسنجند .</a:t>
            </a:r>
          </a:p>
          <a:p>
            <a:pPr>
              <a:spcBef>
                <a:spcPts val="900"/>
              </a:spcBef>
              <a:buNone/>
            </a:pPr>
            <a:r>
              <a:rPr lang="fa-IR" sz="1800" dirty="0" smtClean="0">
                <a:cs typeface="B Roya" pitchFamily="2" charset="-78"/>
              </a:rPr>
              <a:t>شرح حال :</a:t>
            </a:r>
          </a:p>
          <a:p>
            <a:pPr>
              <a:spcBef>
                <a:spcPts val="900"/>
              </a:spcBef>
              <a:buNone/>
            </a:pPr>
            <a:r>
              <a:rPr lang="fa-IR" sz="1800" dirty="0" smtClean="0">
                <a:cs typeface="B Roya" pitchFamily="2" charset="-78"/>
              </a:rPr>
              <a:t>نام و نام خانوادگی : .....................................  سن : ...............................................</a:t>
            </a:r>
          </a:p>
          <a:p>
            <a:pPr>
              <a:spcBef>
                <a:spcPts val="900"/>
              </a:spcBef>
              <a:buNone/>
            </a:pPr>
            <a:r>
              <a:rPr lang="fa-IR" sz="1800" dirty="0" smtClean="0">
                <a:cs typeface="B Roya" pitchFamily="2" charset="-78"/>
              </a:rPr>
              <a:t>تحصیلات : ..................................................... شغل : .............................................</a:t>
            </a:r>
          </a:p>
          <a:p>
            <a:pPr>
              <a:spcBef>
                <a:spcPts val="900"/>
              </a:spcBef>
              <a:buNone/>
            </a:pPr>
            <a:r>
              <a:rPr lang="fa-IR" sz="1800" dirty="0" smtClean="0">
                <a:cs typeface="B Roya" pitchFamily="2" charset="-78"/>
              </a:rPr>
              <a:t>زمینه ناراحتی جسمی و روانی : ..............................................................................</a:t>
            </a:r>
          </a:p>
          <a:p>
            <a:pPr>
              <a:spcBef>
                <a:spcPts val="900"/>
              </a:spcBef>
              <a:buNone/>
            </a:pPr>
            <a:r>
              <a:rPr lang="fa-IR" sz="1800" dirty="0" smtClean="0">
                <a:cs typeface="B Roya" pitchFamily="2" charset="-78"/>
              </a:rPr>
              <a:t>......................................................................................................................................</a:t>
            </a:r>
          </a:p>
          <a:p>
            <a:pPr>
              <a:spcBef>
                <a:spcPts val="900"/>
              </a:spcBef>
              <a:buNone/>
            </a:pPr>
            <a:r>
              <a:rPr lang="fa-IR" sz="1800" dirty="0" smtClean="0">
                <a:cs typeface="B Roya" pitchFamily="2" charset="-78"/>
              </a:rPr>
              <a:t>علایق و سرگرمیها : .................................................................................................</a:t>
            </a:r>
          </a:p>
          <a:p>
            <a:pPr>
              <a:spcBef>
                <a:spcPts val="900"/>
              </a:spcBef>
              <a:buNone/>
            </a:pPr>
            <a:r>
              <a:rPr lang="fa-IR" sz="1800" dirty="0" smtClean="0">
                <a:cs typeface="B Roya" pitchFamily="2" charset="-78"/>
              </a:rPr>
              <a:t>......................................................................................................................................</a:t>
            </a:r>
          </a:p>
          <a:p>
            <a:pPr>
              <a:spcBef>
                <a:spcPts val="900"/>
              </a:spcBef>
              <a:buNone/>
            </a:pPr>
            <a:r>
              <a:rPr lang="fa-IR" sz="1800" dirty="0" smtClean="0">
                <a:cs typeface="B Roya" pitchFamily="2" charset="-78"/>
              </a:rPr>
              <a:t>روابط خانوادگی با تک تک اعضای خانواده : ........................................... ...........</a:t>
            </a:r>
            <a:endParaRPr lang="fa-IR" sz="1800" dirty="0">
              <a:cs typeface="B Roya" pitchFamily="2" charset="-78"/>
            </a:endParaRPr>
          </a:p>
          <a:p>
            <a:pPr>
              <a:spcBef>
                <a:spcPts val="900"/>
              </a:spcBef>
              <a:buNone/>
            </a:pPr>
            <a:r>
              <a:rPr lang="fa-IR" sz="1800" dirty="0" smtClean="0">
                <a:cs typeface="B Roya" pitchFamily="2" charset="-78"/>
              </a:rPr>
              <a:t>......................................................................................................................................</a:t>
            </a:r>
          </a:p>
          <a:p>
            <a:pPr>
              <a:spcBef>
                <a:spcPts val="900"/>
              </a:spcBef>
              <a:buNone/>
            </a:pPr>
            <a:r>
              <a:rPr lang="fa-IR" sz="1800" dirty="0" smtClean="0">
                <a:cs typeface="B Roya" pitchFamily="2" charset="-78"/>
              </a:rPr>
              <a:t>سن پدر : ............................ تحصیلات : ....................... شغل :.............................</a:t>
            </a:r>
          </a:p>
          <a:p>
            <a:pPr>
              <a:spcBef>
                <a:spcPts val="900"/>
              </a:spcBef>
              <a:buNone/>
            </a:pPr>
            <a:r>
              <a:rPr lang="fa-IR" sz="1800" dirty="0" smtClean="0">
                <a:cs typeface="B Roya" pitchFamily="2" charset="-78"/>
              </a:rPr>
              <a:t>سن مادر : ......................... تحصیلات : ........................ شغل :.............................</a:t>
            </a:r>
          </a:p>
          <a:p>
            <a:pPr>
              <a:spcBef>
                <a:spcPts val="900"/>
              </a:spcBef>
              <a:buNone/>
            </a:pPr>
            <a:r>
              <a:rPr lang="fa-IR" sz="1800" dirty="0" smtClean="0">
                <a:cs typeface="B Roya" pitchFamily="2" charset="-78"/>
              </a:rPr>
              <a:t>تعداد خواهر و برادر : ..............................................................................................</a:t>
            </a:r>
          </a:p>
          <a:p>
            <a:pPr>
              <a:spcBef>
                <a:spcPts val="900"/>
              </a:spcBef>
              <a:buNone/>
            </a:pPr>
            <a:r>
              <a:rPr lang="fa-IR" sz="1800" dirty="0" smtClean="0">
                <a:cs typeface="B Roya" pitchFamily="2" charset="-78"/>
              </a:rPr>
              <a:t>....................................................................................................................................</a:t>
            </a:r>
          </a:p>
          <a:p>
            <a:pPr>
              <a:spcBef>
                <a:spcPts val="900"/>
              </a:spcBef>
              <a:buNone/>
            </a:pPr>
            <a:r>
              <a:rPr lang="fa-IR" sz="1800" dirty="0" smtClean="0">
                <a:cs typeface="B Roya" pitchFamily="2" charset="-78"/>
              </a:rPr>
              <a:t>....................................................................................................................................</a:t>
            </a:r>
            <a:endParaRPr lang="fa-IR" sz="1800" dirty="0">
              <a:cs typeface="B Roya" pitchFamily="2" charset="-78"/>
            </a:endParaRPr>
          </a:p>
        </p:txBody>
      </p:sp>
      <p:graphicFrame>
        <p:nvGraphicFramePr>
          <p:cNvPr id="8" name="Table 7"/>
          <p:cNvGraphicFramePr>
            <a:graphicFrameLocks noGrp="1"/>
          </p:cNvGraphicFramePr>
          <p:nvPr>
            <p:extLst>
              <p:ext uri="{D42A27DB-BD31-4B8C-83A1-F6EECF244321}">
                <p14:modId xmlns:p14="http://schemas.microsoft.com/office/powerpoint/2010/main" val="2736095484"/>
              </p:ext>
            </p:extLst>
          </p:nvPr>
        </p:nvGraphicFramePr>
        <p:xfrm>
          <a:off x="1488831" y="214290"/>
          <a:ext cx="8607697" cy="6373504"/>
        </p:xfrm>
        <a:graphic>
          <a:graphicData uri="http://schemas.openxmlformats.org/drawingml/2006/table">
            <a:tbl>
              <a:tblPr rtl="1"/>
              <a:tblGrid>
                <a:gridCol w="8607697"/>
              </a:tblGrid>
              <a:tr h="6373504">
                <a:tc>
                  <a:txBody>
                    <a:bodyPr/>
                    <a:lstStyle/>
                    <a:p>
                      <a:pPr rtl="1"/>
                      <a:endParaRPr lang="fa-IR" dirty="0"/>
                    </a:p>
                  </a:txBody>
                  <a:tcPr marL="121920" marR="121920">
                    <a:lnL w="57150" cap="flat" cmpd="sng" algn="ctr">
                      <a:solidFill>
                        <a:srgbClr val="FF75B0"/>
                      </a:solidFill>
                      <a:prstDash val="solid"/>
                      <a:round/>
                      <a:headEnd type="none" w="med" len="med"/>
                      <a:tailEnd type="none" w="med" len="med"/>
                    </a:lnL>
                    <a:lnR w="57150" cap="flat" cmpd="sng" algn="ctr">
                      <a:solidFill>
                        <a:srgbClr val="FF75B0"/>
                      </a:solidFill>
                      <a:prstDash val="solid"/>
                      <a:round/>
                      <a:headEnd type="none" w="med" len="med"/>
                      <a:tailEnd type="none" w="med" len="med"/>
                    </a:lnR>
                    <a:lnT w="57150" cap="flat" cmpd="sng" algn="ctr">
                      <a:solidFill>
                        <a:srgbClr val="FF75B0"/>
                      </a:solidFill>
                      <a:prstDash val="solid"/>
                      <a:round/>
                      <a:headEnd type="none" w="med" len="med"/>
                      <a:tailEnd type="none" w="med" len="med"/>
                    </a:lnT>
                    <a:lnB w="57150" cap="flat" cmpd="sng" algn="ctr">
                      <a:solidFill>
                        <a:srgbClr val="FF75B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848944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down)">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wipe(down)">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wipe(down)">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wipe(down)">
                                      <p:cBhvr>
                                        <p:cTn id="67" dur="500"/>
                                        <p:tgtEl>
                                          <p:spTgt spid="3">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3">
                                            <p:txEl>
                                              <p:pRg st="13" end="13"/>
                                            </p:txEl>
                                          </p:spTgt>
                                        </p:tgtEl>
                                        <p:attrNameLst>
                                          <p:attrName>style.visibility</p:attrName>
                                        </p:attrNameLst>
                                      </p:cBhvr>
                                      <p:to>
                                        <p:strVal val="visible"/>
                                      </p:to>
                                    </p:set>
                                    <p:animEffect transition="in" filter="wipe(down)">
                                      <p:cBhvr>
                                        <p:cTn id="72" dur="500"/>
                                        <p:tgtEl>
                                          <p:spTgt spid="3">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grpId="0" nodeType="clickEffect">
                                  <p:stCondLst>
                                    <p:cond delay="0"/>
                                  </p:stCondLst>
                                  <p:childTnLst>
                                    <p:set>
                                      <p:cBhvr>
                                        <p:cTn id="76" dur="1" fill="hold">
                                          <p:stCondLst>
                                            <p:cond delay="0"/>
                                          </p:stCondLst>
                                        </p:cTn>
                                        <p:tgtEl>
                                          <p:spTgt spid="3">
                                            <p:txEl>
                                              <p:pRg st="14" end="14"/>
                                            </p:txEl>
                                          </p:spTgt>
                                        </p:tgtEl>
                                        <p:attrNameLst>
                                          <p:attrName>style.visibility</p:attrName>
                                        </p:attrNameLst>
                                      </p:cBhvr>
                                      <p:to>
                                        <p:strVal val="visible"/>
                                      </p:to>
                                    </p:set>
                                    <p:animEffect transition="in" filter="wipe(down)">
                                      <p:cBhvr>
                                        <p:cTn id="77" dur="500"/>
                                        <p:tgtEl>
                                          <p:spTgt spid="3">
                                            <p:txEl>
                                              <p:pRg st="14" end="14"/>
                                            </p:txEl>
                                          </p:spTgt>
                                        </p:tgtEl>
                                      </p:cBhvr>
                                    </p:animEffect>
                                  </p:childTnLst>
                                </p:cTn>
                              </p:par>
                              <p:par>
                                <p:cTn id="78" presetID="22" presetClass="entr" presetSubtype="4" fill="hold" nodeType="withEffect">
                                  <p:stCondLst>
                                    <p:cond delay="0"/>
                                  </p:stCondLst>
                                  <p:childTnLst>
                                    <p:set>
                                      <p:cBhvr>
                                        <p:cTn id="79" dur="1" fill="hold">
                                          <p:stCondLst>
                                            <p:cond delay="0"/>
                                          </p:stCondLst>
                                        </p:cTn>
                                        <p:tgtEl>
                                          <p:spTgt spid="8"/>
                                        </p:tgtEl>
                                        <p:attrNameLst>
                                          <p:attrName>style.visibility</p:attrName>
                                        </p:attrNameLst>
                                      </p:cBhvr>
                                      <p:to>
                                        <p:strVal val="visible"/>
                                      </p:to>
                                    </p:set>
                                    <p:animEffect transition="in" filter="wipe(down)">
                                      <p:cBhvr>
                                        <p:cTn id="8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2336" y="228600"/>
            <a:ext cx="11379200" cy="700070"/>
          </a:xfrm>
          <a:solidFill>
            <a:schemeClr val="accent1">
              <a:lumMod val="60000"/>
              <a:lumOff val="40000"/>
            </a:schemeClr>
          </a:solidFill>
        </p:spPr>
        <p:style>
          <a:lnRef idx="3">
            <a:schemeClr val="lt1"/>
          </a:lnRef>
          <a:fillRef idx="1">
            <a:schemeClr val="accent1"/>
          </a:fillRef>
          <a:effectRef idx="1">
            <a:schemeClr val="accent1"/>
          </a:effectRef>
          <a:fontRef idx="minor">
            <a:schemeClr val="lt1"/>
          </a:fontRef>
        </p:style>
        <p:txBody>
          <a:bodyPr anchor="ctr">
            <a:noAutofit/>
          </a:bodyPr>
          <a:lstStyle/>
          <a:p>
            <a:pPr algn="ctr" rtl="1"/>
            <a:r>
              <a:rPr lang="fa-IR" sz="4800" b="1" dirty="0" smtClean="0">
                <a:solidFill>
                  <a:schemeClr val="tx1"/>
                </a:solidFill>
                <a:cs typeface="B Roya" pitchFamily="2" charset="-78"/>
              </a:rPr>
              <a:t>( آزمون ریون-</a:t>
            </a:r>
            <a:r>
              <a:rPr lang="en-US" sz="4800" b="1" dirty="0" smtClean="0">
                <a:solidFill>
                  <a:schemeClr val="tx1"/>
                </a:solidFill>
                <a:cs typeface="B Roya" pitchFamily="2" charset="-78"/>
              </a:rPr>
              <a:t> raven </a:t>
            </a:r>
            <a:r>
              <a:rPr lang="fa-IR" sz="4800" b="1" dirty="0" smtClean="0">
                <a:solidFill>
                  <a:schemeClr val="tx1"/>
                </a:solidFill>
                <a:cs typeface="B Roya" pitchFamily="2" charset="-78"/>
              </a:rPr>
              <a:t>)</a:t>
            </a:r>
            <a:endParaRPr lang="en-US" sz="4800" b="1" dirty="0">
              <a:solidFill>
                <a:schemeClr val="tx1"/>
              </a:solidFill>
              <a:cs typeface="B Roya" pitchFamily="2" charset="-78"/>
            </a:endParaRPr>
          </a:p>
        </p:txBody>
      </p:sp>
      <p:sp>
        <p:nvSpPr>
          <p:cNvPr id="3" name="Content Placeholder 2"/>
          <p:cNvSpPr>
            <a:spLocks noGrp="1"/>
          </p:cNvSpPr>
          <p:nvPr>
            <p:ph sz="quarter" idx="1"/>
          </p:nvPr>
        </p:nvSpPr>
        <p:spPr>
          <a:xfrm>
            <a:off x="1092530" y="1527048"/>
            <a:ext cx="10034649" cy="4830910"/>
          </a:xfrm>
        </p:spPr>
        <p:style>
          <a:lnRef idx="1">
            <a:schemeClr val="accent3"/>
          </a:lnRef>
          <a:fillRef idx="2">
            <a:schemeClr val="accent3"/>
          </a:fillRef>
          <a:effectRef idx="1">
            <a:schemeClr val="accent3"/>
          </a:effectRef>
          <a:fontRef idx="minor">
            <a:schemeClr val="dk1"/>
          </a:fontRef>
        </p:style>
        <p:txBody>
          <a:bodyPr>
            <a:noAutofit/>
          </a:bodyPr>
          <a:lstStyle/>
          <a:p>
            <a:pPr algn="r" rtl="1">
              <a:buClr>
                <a:schemeClr val="tx1"/>
              </a:buClr>
              <a:buFont typeface="Wingdings" pitchFamily="2" charset="2"/>
              <a:buChar char="v"/>
            </a:pPr>
            <a:r>
              <a:rPr lang="fa-IR" sz="2800" b="1" dirty="0" smtClean="0">
                <a:cs typeface="B Zar" panose="00000400000000000000" pitchFamily="2" charset="-78"/>
              </a:rPr>
              <a:t> این آزمون پیش از جنگ جهانی دوم تهیه شده است .</a:t>
            </a:r>
          </a:p>
          <a:p>
            <a:pPr algn="r" rtl="1">
              <a:buClr>
                <a:schemeClr val="tx1"/>
              </a:buClr>
              <a:buFont typeface="Wingdings" pitchFamily="2" charset="2"/>
              <a:buChar char="v"/>
            </a:pPr>
            <a:r>
              <a:rPr lang="fa-IR" sz="2800" b="1" dirty="0" smtClean="0">
                <a:cs typeface="B Zar" panose="00000400000000000000" pitchFamily="2" charset="-78"/>
              </a:rPr>
              <a:t> در اندازه گیری هوش افراد در همه سطوح از کودک 5 ساله تا بزرگسالان به کار می رود .</a:t>
            </a:r>
          </a:p>
          <a:p>
            <a:pPr algn="r" rtl="1">
              <a:buClr>
                <a:schemeClr val="tx1"/>
              </a:buClr>
              <a:buFont typeface="Wingdings" pitchFamily="2" charset="2"/>
              <a:buChar char="v"/>
            </a:pPr>
            <a:r>
              <a:rPr lang="fa-IR" sz="2800" b="1" dirty="0" smtClean="0">
                <a:cs typeface="B Zar" panose="00000400000000000000" pitchFamily="2" charset="-78"/>
              </a:rPr>
              <a:t> سوالهای مطرح شده در ماتریس همه از یک نوع هستند و همگی الگویی از تصاویر را نشان می دهد .</a:t>
            </a:r>
          </a:p>
          <a:p>
            <a:pPr algn="r" rtl="1">
              <a:buClr>
                <a:schemeClr val="tx1"/>
              </a:buClr>
              <a:buFont typeface="Wingdings" pitchFamily="2" charset="2"/>
              <a:buChar char="v"/>
            </a:pPr>
            <a:r>
              <a:rPr lang="fa-IR" sz="2800" b="1" dirty="0" smtClean="0">
                <a:cs typeface="B Zar" panose="00000400000000000000" pitchFamily="2" charset="-78"/>
              </a:rPr>
              <a:t> این سوالها بر اساس منطق خاصی تنظیم شده اند .</a:t>
            </a:r>
            <a:endParaRPr lang="en-US" sz="2800" b="1" dirty="0" smtClean="0">
              <a:cs typeface="B Zar" panose="00000400000000000000" pitchFamily="2" charset="-78"/>
            </a:endParaRPr>
          </a:p>
          <a:p>
            <a:pPr algn="r" rtl="1">
              <a:buClr>
                <a:schemeClr val="tx1"/>
              </a:buClr>
              <a:buFont typeface="Wingdings" pitchFamily="2" charset="2"/>
              <a:buChar char="v"/>
            </a:pPr>
            <a:r>
              <a:rPr lang="fa-IR" sz="2800" b="1" dirty="0" smtClean="0">
                <a:cs typeface="B Zar" panose="00000400000000000000" pitchFamily="2" charset="-78"/>
              </a:rPr>
              <a:t>آزمودنی باید منطقی را که بر اساس آن الگوی هر سوال ساخته شده است را کشف کند .</a:t>
            </a:r>
          </a:p>
          <a:p>
            <a:pPr algn="r" rtl="1">
              <a:buClr>
                <a:schemeClr val="tx1"/>
              </a:buClr>
              <a:buNone/>
            </a:pPr>
            <a:endParaRPr lang="fa-IR" sz="2800" b="1" dirty="0" smtClean="0">
              <a:cs typeface="B Zar" panose="00000400000000000000" pitchFamily="2" charset="-78"/>
            </a:endParaRPr>
          </a:p>
        </p:txBody>
      </p:sp>
    </p:spTree>
    <p:extLst>
      <p:ext uri="{BB962C8B-B14F-4D97-AF65-F5344CB8AC3E}">
        <p14:creationId xmlns:p14="http://schemas.microsoft.com/office/powerpoint/2010/main" val="9460880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Bottom)">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lide(fromBottom)">
                                      <p:cBhvr>
                                        <p:cTn id="2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a:bodyPr>
          <a:lstStyle/>
          <a:p>
            <a:pPr algn="ctr" rtl="1"/>
            <a:r>
              <a:rPr lang="fa-IR" sz="4400" b="1" dirty="0">
                <a:solidFill>
                  <a:srgbClr val="C00000"/>
                </a:solidFill>
                <a:cs typeface="B Zar" panose="00000400000000000000" pitchFamily="2" charset="-78"/>
              </a:rPr>
              <a:t>( آزمون ریون-</a:t>
            </a:r>
            <a:r>
              <a:rPr lang="en-US" sz="4400" b="1" dirty="0">
                <a:solidFill>
                  <a:srgbClr val="C00000"/>
                </a:solidFill>
                <a:cs typeface="B Zar" panose="00000400000000000000" pitchFamily="2" charset="-78"/>
              </a:rPr>
              <a:t> raven </a:t>
            </a:r>
            <a:r>
              <a:rPr lang="fa-IR" sz="4400" b="1" dirty="0">
                <a:solidFill>
                  <a:srgbClr val="C00000"/>
                </a:solidFill>
                <a:cs typeface="B Zar" panose="00000400000000000000" pitchFamily="2" charset="-78"/>
              </a:rPr>
              <a:t>)</a:t>
            </a:r>
            <a:endParaRPr lang="en-US" sz="3200" dirty="0">
              <a:solidFill>
                <a:srgbClr val="C00000"/>
              </a:solidFill>
              <a:cs typeface="B Zar" panose="00000400000000000000" pitchFamily="2" charset="-78"/>
            </a:endParaRPr>
          </a:p>
        </p:txBody>
      </p:sp>
      <p:sp>
        <p:nvSpPr>
          <p:cNvPr id="3" name="Content Placeholder 2"/>
          <p:cNvSpPr>
            <a:spLocks noGrp="1"/>
          </p:cNvSpPr>
          <p:nvPr>
            <p:ph idx="1"/>
          </p:nvPr>
        </p:nvSpPr>
        <p:spPr>
          <a:xfrm>
            <a:off x="1664677" y="2133600"/>
            <a:ext cx="9839935" cy="3777622"/>
          </a:xfrm>
        </p:spPr>
        <p:style>
          <a:lnRef idx="1">
            <a:schemeClr val="accent6"/>
          </a:lnRef>
          <a:fillRef idx="2">
            <a:schemeClr val="accent6"/>
          </a:fillRef>
          <a:effectRef idx="1">
            <a:schemeClr val="accent6"/>
          </a:effectRef>
          <a:fontRef idx="minor">
            <a:schemeClr val="dk1"/>
          </a:fontRef>
        </p:style>
        <p:txBody>
          <a:bodyPr>
            <a:normAutofit fontScale="92500"/>
          </a:bodyPr>
          <a:lstStyle/>
          <a:p>
            <a:pPr lvl="0" algn="r" rtl="1">
              <a:lnSpc>
                <a:spcPct val="150000"/>
              </a:lnSpc>
              <a:buClr>
                <a:prstClr val="black"/>
              </a:buClr>
              <a:buFont typeface="Wingdings" pitchFamily="2" charset="2"/>
              <a:buChar char="v"/>
            </a:pPr>
            <a:r>
              <a:rPr lang="fa-IR" sz="2800" b="1" dirty="0">
                <a:solidFill>
                  <a:prstClr val="black">
                    <a:lumMod val="75000"/>
                    <a:lumOff val="25000"/>
                  </a:prstClr>
                </a:solidFill>
                <a:cs typeface="B Zar" panose="00000400000000000000" pitchFamily="2" charset="-78"/>
              </a:rPr>
              <a:t>آزمودنی باید از بین تصاویر که به عنوان گزینه احتمالی در زیر هر الگو قرار گرفته است تصویری را که الگوی سوال را کامل می کند انتخاب نماید .</a:t>
            </a:r>
          </a:p>
          <a:p>
            <a:pPr lvl="0" algn="r" rtl="1">
              <a:lnSpc>
                <a:spcPct val="150000"/>
              </a:lnSpc>
              <a:buClr>
                <a:prstClr val="black"/>
              </a:buClr>
              <a:buFont typeface="Wingdings" pitchFamily="2" charset="2"/>
              <a:buChar char="v"/>
            </a:pPr>
            <a:r>
              <a:rPr lang="fa-IR" sz="2800" b="1" dirty="0">
                <a:solidFill>
                  <a:prstClr val="black">
                    <a:lumMod val="75000"/>
                    <a:lumOff val="25000"/>
                  </a:prstClr>
                </a:solidFill>
                <a:cs typeface="B Zar" panose="00000400000000000000" pitchFamily="2" charset="-78"/>
              </a:rPr>
              <a:t> سوال های آزمون از ساده به مشکل تنظیم شده اند .</a:t>
            </a:r>
          </a:p>
          <a:p>
            <a:pPr lvl="0" algn="r" rtl="1">
              <a:lnSpc>
                <a:spcPct val="150000"/>
              </a:lnSpc>
              <a:buClr>
                <a:prstClr val="black"/>
              </a:buClr>
              <a:buFont typeface="Wingdings" pitchFamily="2" charset="2"/>
              <a:buChar char="v"/>
            </a:pPr>
            <a:r>
              <a:rPr lang="fa-IR" sz="2800" b="1" dirty="0">
                <a:solidFill>
                  <a:prstClr val="black">
                    <a:lumMod val="75000"/>
                    <a:lumOff val="25000"/>
                  </a:prstClr>
                </a:solidFill>
                <a:cs typeface="B Zar" panose="00000400000000000000" pitchFamily="2" charset="-78"/>
              </a:rPr>
              <a:t> سوالهای انتهایی ماتریس های ریون به اندازه دشوارند که کمتر کسی می تواند در محدوده زمانی تعیین شده پاسخ های درست همه انها را پیدا کند</a:t>
            </a:r>
            <a:endParaRPr lang="en-US" dirty="0"/>
          </a:p>
        </p:txBody>
      </p:sp>
    </p:spTree>
    <p:extLst>
      <p:ext uri="{BB962C8B-B14F-4D97-AF65-F5344CB8AC3E}">
        <p14:creationId xmlns:p14="http://schemas.microsoft.com/office/powerpoint/2010/main" val="3407585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sz="quarter" idx="1"/>
          </p:nvPr>
        </p:nvSpPr>
        <p:spPr>
          <a:xfrm>
            <a:off x="1021278" y="1923802"/>
            <a:ext cx="10719618" cy="4434155"/>
          </a:xfrm>
        </p:spPr>
        <p:style>
          <a:lnRef idx="1">
            <a:schemeClr val="accent3"/>
          </a:lnRef>
          <a:fillRef idx="2">
            <a:schemeClr val="accent3"/>
          </a:fillRef>
          <a:effectRef idx="1">
            <a:schemeClr val="accent3"/>
          </a:effectRef>
          <a:fontRef idx="minor">
            <a:schemeClr val="dk1"/>
          </a:fontRef>
        </p:style>
        <p:txBody>
          <a:bodyPr>
            <a:noAutofit/>
          </a:bodyPr>
          <a:lstStyle/>
          <a:p>
            <a:pPr algn="r" rtl="1">
              <a:lnSpc>
                <a:spcPct val="150000"/>
              </a:lnSpc>
              <a:buClr>
                <a:schemeClr val="tx1"/>
              </a:buClr>
              <a:buFont typeface="Wingdings" pitchFamily="2" charset="2"/>
              <a:buChar char="v"/>
            </a:pPr>
            <a:r>
              <a:rPr lang="fa-IR" sz="2800" b="1" dirty="0" smtClean="0">
                <a:cs typeface="B Zar" panose="00000400000000000000" pitchFamily="2" charset="-78"/>
              </a:rPr>
              <a:t>این آزمون عمدتا هوش سیال را اندازه گیری می کند .</a:t>
            </a:r>
          </a:p>
          <a:p>
            <a:pPr algn="r" rtl="1">
              <a:lnSpc>
                <a:spcPct val="150000"/>
              </a:lnSpc>
              <a:buClr>
                <a:schemeClr val="tx1"/>
              </a:buClr>
              <a:buFont typeface="Wingdings" pitchFamily="2" charset="2"/>
              <a:buChar char="v"/>
            </a:pPr>
            <a:r>
              <a:rPr lang="fa-IR" sz="2800" b="1" dirty="0" smtClean="0">
                <a:cs typeface="B Zar" panose="00000400000000000000" pitchFamily="2" charset="-78"/>
              </a:rPr>
              <a:t> برخورداری از شرایط بهتر اجتماعی و آموزشی در پاسخ دادن به سوالها تاثیری ندارد . یک نوع آزمون مستقل از فرهنگ به شمار می رود .</a:t>
            </a:r>
          </a:p>
          <a:p>
            <a:pPr algn="r" rtl="1">
              <a:lnSpc>
                <a:spcPct val="150000"/>
              </a:lnSpc>
              <a:buClr>
                <a:schemeClr val="tx1"/>
              </a:buClr>
              <a:buFont typeface="Wingdings" pitchFamily="2" charset="2"/>
              <a:buChar char="v"/>
            </a:pPr>
            <a:r>
              <a:rPr lang="fa-IR" sz="2800" b="1" dirty="0" smtClean="0">
                <a:cs typeface="B Zar" panose="00000400000000000000" pitchFamily="2" charset="-78"/>
              </a:rPr>
              <a:t> ولی هنوز ثابت نشده که این آزمون به طور کامل مستقل از فرهنگ است </a:t>
            </a:r>
            <a:r>
              <a:rPr lang="fa-IR" sz="2000" b="1" dirty="0" smtClean="0">
                <a:cs typeface="B Zar" panose="00000400000000000000" pitchFamily="2" charset="-78"/>
              </a:rPr>
              <a:t>.</a:t>
            </a:r>
          </a:p>
          <a:p>
            <a:pPr algn="r" rtl="1">
              <a:lnSpc>
                <a:spcPct val="150000"/>
              </a:lnSpc>
              <a:buClr>
                <a:schemeClr val="tx1"/>
              </a:buClr>
              <a:buFont typeface="Wingdings" pitchFamily="2" charset="2"/>
              <a:buChar char="v"/>
            </a:pPr>
            <a:endParaRPr lang="fa-IR" sz="2000" b="1" dirty="0" smtClean="0">
              <a:cs typeface="B Zar" panose="00000400000000000000" pitchFamily="2" charset="-78"/>
            </a:endParaRPr>
          </a:p>
          <a:p>
            <a:pPr algn="r" rtl="1">
              <a:lnSpc>
                <a:spcPct val="150000"/>
              </a:lnSpc>
              <a:buClr>
                <a:schemeClr val="tx1"/>
              </a:buClr>
              <a:buNone/>
            </a:pPr>
            <a:endParaRPr lang="fa-IR" sz="2000" b="1" dirty="0" smtClean="0">
              <a:cs typeface="B Zar" panose="00000400000000000000" pitchFamily="2" charset="-78"/>
            </a:endParaRPr>
          </a:p>
          <a:p>
            <a:pPr algn="r" rtl="1">
              <a:lnSpc>
                <a:spcPct val="150000"/>
              </a:lnSpc>
              <a:buClr>
                <a:schemeClr val="tx1"/>
              </a:buClr>
              <a:buNone/>
            </a:pPr>
            <a:endParaRPr lang="fa-IR" sz="2000" b="1" dirty="0" smtClean="0">
              <a:cs typeface="B Zar" panose="00000400000000000000" pitchFamily="2" charset="-78"/>
            </a:endParaRPr>
          </a:p>
        </p:txBody>
      </p:sp>
      <p:sp>
        <p:nvSpPr>
          <p:cNvPr id="7" name="Title 1"/>
          <p:cNvSpPr>
            <a:spLocks noGrp="1"/>
          </p:cNvSpPr>
          <p:nvPr>
            <p:ph type="title"/>
          </p:nvPr>
        </p:nvSpPr>
        <p:spPr>
          <a:xfrm>
            <a:off x="1068778" y="546265"/>
            <a:ext cx="10712757" cy="1092529"/>
          </a:xfrm>
          <a:solidFill>
            <a:schemeClr val="accent1">
              <a:lumMod val="60000"/>
              <a:lumOff val="40000"/>
            </a:schemeClr>
          </a:solidFill>
        </p:spPr>
        <p:style>
          <a:lnRef idx="3">
            <a:schemeClr val="lt1"/>
          </a:lnRef>
          <a:fillRef idx="1">
            <a:schemeClr val="accent1"/>
          </a:fillRef>
          <a:effectRef idx="1">
            <a:schemeClr val="accent1"/>
          </a:effectRef>
          <a:fontRef idx="minor">
            <a:schemeClr val="lt1"/>
          </a:fontRef>
        </p:style>
        <p:txBody>
          <a:bodyPr anchor="ctr">
            <a:normAutofit/>
          </a:bodyPr>
          <a:lstStyle/>
          <a:p>
            <a:pPr algn="ctr" rtl="1"/>
            <a:r>
              <a:rPr lang="fa-IR" sz="4000" b="1" dirty="0" smtClean="0">
                <a:solidFill>
                  <a:schemeClr val="tx1"/>
                </a:solidFill>
                <a:cs typeface="B Zar" panose="00000400000000000000" pitchFamily="2" charset="-78"/>
              </a:rPr>
              <a:t>( آزمون ریون-</a:t>
            </a:r>
            <a:r>
              <a:rPr lang="en-US" sz="4000" b="1" dirty="0" smtClean="0">
                <a:solidFill>
                  <a:schemeClr val="tx1"/>
                </a:solidFill>
                <a:cs typeface="B Zar" panose="00000400000000000000" pitchFamily="2" charset="-78"/>
              </a:rPr>
              <a:t> raven </a:t>
            </a:r>
            <a:r>
              <a:rPr lang="fa-IR" sz="4000" b="1" dirty="0" smtClean="0">
                <a:solidFill>
                  <a:schemeClr val="tx1"/>
                </a:solidFill>
                <a:cs typeface="B Zar" panose="00000400000000000000" pitchFamily="2" charset="-78"/>
              </a:rPr>
              <a:t>)</a:t>
            </a:r>
            <a:endParaRPr lang="en-US" sz="4000" b="1" dirty="0">
              <a:solidFill>
                <a:schemeClr val="tx1"/>
              </a:solidFill>
              <a:cs typeface="B Zar" panose="00000400000000000000" pitchFamily="2" charset="-78"/>
            </a:endParaRPr>
          </a:p>
        </p:txBody>
      </p:sp>
    </p:spTree>
    <p:extLst>
      <p:ext uri="{BB962C8B-B14F-4D97-AF65-F5344CB8AC3E}">
        <p14:creationId xmlns:p14="http://schemas.microsoft.com/office/powerpoint/2010/main" val="15921903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slide(fromBottom)">
                                      <p:cBhvr>
                                        <p:cTn id="7" dur="1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slide(fromBottom)">
                                      <p:cBhvr>
                                        <p:cTn id="12" dur="1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slide(fromBottom)">
                                      <p:cBhvr>
                                        <p:cTn id="17" dur="1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1917" y="647861"/>
            <a:ext cx="9937069" cy="1280890"/>
          </a:xfrm>
        </p:spPr>
        <p:style>
          <a:lnRef idx="1">
            <a:schemeClr val="accent3"/>
          </a:lnRef>
          <a:fillRef idx="2">
            <a:schemeClr val="accent3"/>
          </a:fillRef>
          <a:effectRef idx="1">
            <a:schemeClr val="accent3"/>
          </a:effectRef>
          <a:fontRef idx="minor">
            <a:schemeClr val="dk1"/>
          </a:fontRef>
        </p:style>
        <p:txBody>
          <a:bodyPr/>
          <a:lstStyle/>
          <a:p>
            <a:pPr algn="ctr" rtl="1"/>
            <a:r>
              <a:rPr lang="fa-IR" sz="4000" b="1" dirty="0">
                <a:solidFill>
                  <a:srgbClr val="C00000"/>
                </a:solidFill>
                <a:cs typeface="B Zar" panose="00000400000000000000" pitchFamily="2" charset="-78"/>
              </a:rPr>
              <a:t>( آزمون ریون-</a:t>
            </a:r>
            <a:r>
              <a:rPr lang="en-US" sz="4000" b="1" dirty="0">
                <a:solidFill>
                  <a:srgbClr val="C00000"/>
                </a:solidFill>
                <a:cs typeface="B Zar" panose="00000400000000000000" pitchFamily="2" charset="-78"/>
              </a:rPr>
              <a:t> raven </a:t>
            </a:r>
            <a:r>
              <a:rPr lang="fa-IR" sz="4000" b="1" dirty="0">
                <a:solidFill>
                  <a:srgbClr val="C00000"/>
                </a:solidFill>
                <a:cs typeface="B Zar" panose="00000400000000000000" pitchFamily="2" charset="-78"/>
              </a:rPr>
              <a:t>)</a:t>
            </a:r>
            <a:endParaRPr lang="en-US" dirty="0">
              <a:solidFill>
                <a:srgbClr val="C00000"/>
              </a:solidFill>
            </a:endParaRPr>
          </a:p>
        </p:txBody>
      </p:sp>
      <p:sp>
        <p:nvSpPr>
          <p:cNvPr id="3" name="Content Placeholder 2"/>
          <p:cNvSpPr>
            <a:spLocks noGrp="1"/>
          </p:cNvSpPr>
          <p:nvPr>
            <p:ph idx="1"/>
          </p:nvPr>
        </p:nvSpPr>
        <p:spPr>
          <a:xfrm>
            <a:off x="1488831" y="2133600"/>
            <a:ext cx="10015781" cy="3777622"/>
          </a:xfrm>
        </p:spPr>
        <p:style>
          <a:lnRef idx="1">
            <a:schemeClr val="accent5"/>
          </a:lnRef>
          <a:fillRef idx="2">
            <a:schemeClr val="accent5"/>
          </a:fillRef>
          <a:effectRef idx="1">
            <a:schemeClr val="accent5"/>
          </a:effectRef>
          <a:fontRef idx="minor">
            <a:schemeClr val="dk1"/>
          </a:fontRef>
        </p:style>
        <p:txBody>
          <a:bodyPr>
            <a:noAutofit/>
          </a:bodyPr>
          <a:lstStyle/>
          <a:p>
            <a:pPr lvl="0" algn="r" rtl="1">
              <a:buClr>
                <a:prstClr val="black"/>
              </a:buClr>
              <a:buFont typeface="Wingdings" pitchFamily="2" charset="2"/>
              <a:buChar char="v"/>
            </a:pPr>
            <a:r>
              <a:rPr lang="fa-IR" sz="2400" b="1" dirty="0">
                <a:solidFill>
                  <a:prstClr val="black">
                    <a:lumMod val="75000"/>
                    <a:lumOff val="25000"/>
                  </a:prstClr>
                </a:solidFill>
                <a:cs typeface="B Zar" panose="00000400000000000000" pitchFamily="2" charset="-78"/>
              </a:rPr>
              <a:t>محدویدیت آزمون ریون این است که سوالهای آن تنوع زیادی ندارد .</a:t>
            </a:r>
          </a:p>
          <a:p>
            <a:pPr lvl="0" algn="r" rtl="1">
              <a:buClr>
                <a:prstClr val="black"/>
              </a:buClr>
              <a:buFont typeface="Wingdings" pitchFamily="2" charset="2"/>
              <a:buChar char="v"/>
            </a:pPr>
            <a:r>
              <a:rPr lang="fa-IR" sz="2400" b="1" dirty="0">
                <a:solidFill>
                  <a:prstClr val="black">
                    <a:lumMod val="75000"/>
                    <a:lumOff val="25000"/>
                  </a:prstClr>
                </a:solidFill>
                <a:cs typeface="B Zar" panose="00000400000000000000" pitchFamily="2" charset="-78"/>
              </a:rPr>
              <a:t> آزمون ریون دارای 2 نوع است </a:t>
            </a:r>
          </a:p>
          <a:p>
            <a:pPr lvl="0" algn="r" rtl="1">
              <a:buClr>
                <a:prstClr val="black"/>
              </a:buClr>
              <a:buSzPct val="120000"/>
              <a:buFont typeface="Wingdings" pitchFamily="2" charset="2"/>
              <a:buChar char="§"/>
            </a:pPr>
            <a:r>
              <a:rPr lang="fa-IR" sz="2400" b="1" dirty="0">
                <a:solidFill>
                  <a:prstClr val="black">
                    <a:lumMod val="75000"/>
                    <a:lumOff val="25000"/>
                  </a:prstClr>
                </a:solidFill>
                <a:cs typeface="B Zar" panose="00000400000000000000" pitchFamily="2" charset="-78"/>
              </a:rPr>
              <a:t> آزمون ریون برای سنجش هوش کودکان 5 تا 9 سال است و دارای تصاویر رنگی است .</a:t>
            </a:r>
          </a:p>
          <a:p>
            <a:pPr lvl="0" algn="r" rtl="1">
              <a:buClr>
                <a:prstClr val="black"/>
              </a:buClr>
              <a:buSzPct val="120000"/>
              <a:buFont typeface="Wingdings" pitchFamily="2" charset="2"/>
              <a:buChar char="§"/>
            </a:pPr>
            <a:r>
              <a:rPr lang="fa-IR" sz="2400" b="1" dirty="0">
                <a:solidFill>
                  <a:prstClr val="black">
                    <a:lumMod val="75000"/>
                    <a:lumOff val="25000"/>
                  </a:prstClr>
                </a:solidFill>
                <a:cs typeface="B Zar" panose="00000400000000000000" pitchFamily="2" charset="-78"/>
              </a:rPr>
              <a:t> آزمون ریون برای سنجش هوش کودکان 9 سال به بالا و دارای تصاویر </a:t>
            </a:r>
            <a:r>
              <a:rPr lang="fa-IR" sz="2400" b="1" dirty="0" smtClean="0">
                <a:solidFill>
                  <a:prstClr val="black">
                    <a:lumMod val="75000"/>
                    <a:lumOff val="25000"/>
                  </a:prstClr>
                </a:solidFill>
                <a:cs typeface="B Zar" panose="00000400000000000000" pitchFamily="2" charset="-78"/>
              </a:rPr>
              <a:t>سیاه </a:t>
            </a:r>
            <a:r>
              <a:rPr lang="fa-IR" sz="2400" b="1" dirty="0">
                <a:solidFill>
                  <a:prstClr val="black">
                    <a:lumMod val="75000"/>
                    <a:lumOff val="25000"/>
                  </a:prstClr>
                </a:solidFill>
                <a:cs typeface="B Zar" panose="00000400000000000000" pitchFamily="2" charset="-78"/>
              </a:rPr>
              <a:t>و سفید است .</a:t>
            </a:r>
          </a:p>
          <a:p>
            <a:pPr lvl="0" algn="r" rtl="1">
              <a:buClr>
                <a:prstClr val="black"/>
              </a:buClr>
              <a:buFont typeface="Wingdings" pitchFamily="2" charset="2"/>
              <a:buChar char="v"/>
            </a:pPr>
            <a:r>
              <a:rPr lang="fa-IR" sz="2400" b="1" dirty="0">
                <a:solidFill>
                  <a:prstClr val="black">
                    <a:lumMod val="75000"/>
                    <a:lumOff val="25000"/>
                  </a:prstClr>
                </a:solidFill>
                <a:cs typeface="B Zar" panose="00000400000000000000" pitchFamily="2" charset="-78"/>
              </a:rPr>
              <a:t> زمان اجرای آزمون 45 دقیقه است</a:t>
            </a:r>
            <a:endParaRPr lang="en-US" sz="2400" dirty="0"/>
          </a:p>
        </p:txBody>
      </p:sp>
    </p:spTree>
    <p:extLst>
      <p:ext uri="{BB962C8B-B14F-4D97-AF65-F5344CB8AC3E}">
        <p14:creationId xmlns:p14="http://schemas.microsoft.com/office/powerpoint/2010/main" val="2576176435"/>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1084</TotalTime>
  <Words>1703</Words>
  <Application>Microsoft Office PowerPoint</Application>
  <PresentationFormat>Custom</PresentationFormat>
  <Paragraphs>227</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Wisp</vt:lpstr>
      <vt:lpstr>PowerPoint Presentation</vt:lpstr>
      <vt:lpstr> </vt:lpstr>
      <vt:lpstr>مقدمه</vt:lpstr>
      <vt:lpstr>سه فرم آزمون های ریون</vt:lpstr>
      <vt:lpstr>PowerPoint Presentation</vt:lpstr>
      <vt:lpstr>( آزمون ریون- raven )</vt:lpstr>
      <vt:lpstr>( آزمون ریون- raven )</vt:lpstr>
      <vt:lpstr>( آزمون ریون- raven )</vt:lpstr>
      <vt:lpstr>( آزمون ریون- raven )</vt:lpstr>
      <vt:lpstr>( آزمون ریون- raven )</vt:lpstr>
      <vt:lpstr> این آزمون را می توان برای این افراد مناسب باشد</vt:lpstr>
      <vt:lpstr>آزمون ریون- raven</vt:lpstr>
      <vt:lpstr>آزمون ریون- raven</vt:lpstr>
      <vt:lpstr>( آزمون ریون- raven )</vt:lpstr>
      <vt:lpstr>( آزمون ریون- raven )</vt:lpstr>
      <vt:lpstr>موارد مورد نیاز برای انجام آزمایش</vt:lpstr>
      <vt:lpstr>نتیجه گیری از اجرای آزمون ریون بزرگسالان</vt:lpstr>
      <vt:lpstr>نتیجه گیری از اجرای آزمون ریون بزرگسالان</vt:lpstr>
      <vt:lpstr>نتیجه گیری از اجرای آزمون ریون بزرگسالان</vt:lpstr>
      <vt:lpstr>PowerPoint Presentation</vt:lpstr>
      <vt:lpstr>نحوه اجرای آزمون</vt:lpstr>
      <vt:lpstr>روش اجرای آزمون هوش ریون بزرگسالان</vt:lpstr>
      <vt:lpstr>روش اجرای آزمون هوش ریون بزرگسالان</vt:lpstr>
      <vt:lpstr>روش اجرای آزمون هوش ریون بزرگسالان</vt:lpstr>
      <vt:lpstr>روش اجرای آزمون هوش ریون بزرگسالان</vt:lpstr>
      <vt:lpstr>روش اجرای آزمون هوش ریون بزرگسالان</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09018868042</dc:creator>
  <cp:lastModifiedBy>09018868042</cp:lastModifiedBy>
  <cp:revision>111</cp:revision>
  <dcterms:created xsi:type="dcterms:W3CDTF">2014-09-12T02:13:59Z</dcterms:created>
  <dcterms:modified xsi:type="dcterms:W3CDTF">2021-06-18T14:55:13Z</dcterms:modified>
</cp:coreProperties>
</file>