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393" r:id="rId3"/>
    <p:sldId id="394" r:id="rId4"/>
    <p:sldId id="395" r:id="rId5"/>
    <p:sldId id="396" r:id="rId6"/>
    <p:sldId id="397" r:id="rId7"/>
    <p:sldId id="398" r:id="rId8"/>
    <p:sldId id="262" r:id="rId9"/>
    <p:sldId id="359" r:id="rId10"/>
    <p:sldId id="263" r:id="rId11"/>
    <p:sldId id="361" r:id="rId12"/>
    <p:sldId id="362" r:id="rId13"/>
    <p:sldId id="363" r:id="rId14"/>
    <p:sldId id="364" r:id="rId15"/>
    <p:sldId id="365" r:id="rId16"/>
    <p:sldId id="366" r:id="rId17"/>
    <p:sldId id="367" r:id="rId18"/>
    <p:sldId id="368" r:id="rId19"/>
    <p:sldId id="369" r:id="rId20"/>
    <p:sldId id="370" r:id="rId21"/>
    <p:sldId id="371" r:id="rId22"/>
    <p:sldId id="372" r:id="rId23"/>
    <p:sldId id="373" r:id="rId24"/>
    <p:sldId id="374" r:id="rId25"/>
    <p:sldId id="388" r:id="rId26"/>
    <p:sldId id="376" r:id="rId27"/>
    <p:sldId id="377" r:id="rId28"/>
    <p:sldId id="378" r:id="rId29"/>
    <p:sldId id="379" r:id="rId30"/>
    <p:sldId id="380" r:id="rId31"/>
    <p:sldId id="381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50" autoAdjust="0"/>
    <p:restoredTop sz="94660"/>
  </p:normalViewPr>
  <p:slideViewPr>
    <p:cSldViewPr>
      <p:cViewPr>
        <p:scale>
          <a:sx n="76" d="100"/>
          <a:sy n="76" d="100"/>
        </p:scale>
        <p:origin x="-104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13F36F-3886-4439-8EA2-A8BAB11F1265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8C32C6-6813-4334-A907-7CE342701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768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870C-C3F4-4C51-96AF-3525767F6DA4}" type="datetimeFigureOut">
              <a:rPr lang="en-US" smtClean="0"/>
              <a:pPr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C07DF-580D-43EF-957E-E99760F104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870C-C3F4-4C51-96AF-3525767F6DA4}" type="datetimeFigureOut">
              <a:rPr lang="en-US" smtClean="0"/>
              <a:pPr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C07DF-580D-43EF-957E-E99760F104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870C-C3F4-4C51-96AF-3525767F6DA4}" type="datetimeFigureOut">
              <a:rPr lang="en-US" smtClean="0"/>
              <a:pPr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C07DF-580D-43EF-957E-E99760F104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114800" y="614363"/>
            <a:ext cx="4607719" cy="4843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2134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870C-C3F4-4C51-96AF-3525767F6DA4}" type="datetimeFigureOut">
              <a:rPr lang="en-US" smtClean="0"/>
              <a:pPr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C07DF-580D-43EF-957E-E99760F104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870C-C3F4-4C51-96AF-3525767F6DA4}" type="datetimeFigureOut">
              <a:rPr lang="en-US" smtClean="0"/>
              <a:pPr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C07DF-580D-43EF-957E-E99760F104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870C-C3F4-4C51-96AF-3525767F6DA4}" type="datetimeFigureOut">
              <a:rPr lang="en-US" smtClean="0"/>
              <a:pPr/>
              <a:t>7/2/2021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C07DF-580D-43EF-957E-E99760F104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870C-C3F4-4C51-96AF-3525767F6DA4}" type="datetimeFigureOut">
              <a:rPr lang="en-US" smtClean="0"/>
              <a:pPr/>
              <a:t>7/2/2021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C07DF-580D-43EF-957E-E99760F104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870C-C3F4-4C51-96AF-3525767F6DA4}" type="datetimeFigureOut">
              <a:rPr lang="en-US" smtClean="0"/>
              <a:pPr/>
              <a:t>7/2/2021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C07DF-580D-43EF-957E-E99760F104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870C-C3F4-4C51-96AF-3525767F6DA4}" type="datetimeFigureOut">
              <a:rPr lang="en-US" smtClean="0"/>
              <a:pPr/>
              <a:t>7/2/2021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C07DF-580D-43EF-957E-E99760F104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870C-C3F4-4C51-96AF-3525767F6DA4}" type="datetimeFigureOut">
              <a:rPr lang="en-US" smtClean="0"/>
              <a:pPr/>
              <a:t>7/2/2021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C07DF-580D-43EF-957E-E99760F104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870C-C3F4-4C51-96AF-3525767F6DA4}" type="datetimeFigureOut">
              <a:rPr lang="en-US" smtClean="0"/>
              <a:pPr/>
              <a:t>7/2/2021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C07DF-580D-43EF-957E-E99760F104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alphaModFix amt="83000"/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F870C-C3F4-4C51-96AF-3525767F6DA4}" type="datetimeFigureOut">
              <a:rPr lang="en-US" smtClean="0"/>
              <a:pPr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C07DF-580D-43EF-957E-E99760F104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611561" y="4365104"/>
            <a:ext cx="7776864" cy="1512167"/>
            <a:chOff x="936104" y="5072075"/>
            <a:chExt cx="4235854" cy="857256"/>
          </a:xfrm>
        </p:grpSpPr>
        <p:sp>
          <p:nvSpPr>
            <p:cNvPr id="12" name="Rounded Rectangle 11"/>
            <p:cNvSpPr/>
            <p:nvPr/>
          </p:nvSpPr>
          <p:spPr>
            <a:xfrm>
              <a:off x="936104" y="5072075"/>
              <a:ext cx="4235854" cy="857256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1" algn="ctr" rtl="1"/>
              <a:r>
                <a:rPr lang="fa-IR" sz="2800" b="1" dirty="0" smtClean="0">
                  <a:solidFill>
                    <a:srgbClr val="002060"/>
                  </a:solidFill>
                  <a:cs typeface="B Zar" panose="00000400000000000000" pitchFamily="2" charset="-78"/>
                </a:rPr>
                <a:t>دکتر رضا برومند</a:t>
              </a:r>
              <a:endParaRPr lang="en-US" sz="2800" b="1" dirty="0">
                <a:solidFill>
                  <a:srgbClr val="002060"/>
                </a:solidFill>
                <a:cs typeface="B Zar" panose="00000400000000000000" pitchFamily="2" charset="-78"/>
              </a:endParaRPr>
            </a:p>
          </p:txBody>
        </p:sp>
        <p:pic>
          <p:nvPicPr>
            <p:cNvPr id="1028" name="Picture 4" descr="E:\images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01426" y="5214951"/>
              <a:ext cx="829497" cy="571504"/>
            </a:xfrm>
            <a:prstGeom prst="rect">
              <a:avLst/>
            </a:prstGeom>
            <a:noFill/>
          </p:spPr>
        </p:pic>
      </p:grpSp>
      <p:sp>
        <p:nvSpPr>
          <p:cNvPr id="11" name="Rounded Rectangle 10"/>
          <p:cNvSpPr/>
          <p:nvPr/>
        </p:nvSpPr>
        <p:spPr>
          <a:xfrm>
            <a:off x="422937" y="2348880"/>
            <a:ext cx="8208912" cy="165618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1" algn="ctr" rtl="1"/>
            <a:r>
              <a:rPr lang="fa-IR" sz="4800" b="1" dirty="0" smtClean="0">
                <a:solidFill>
                  <a:srgbClr val="C00000"/>
                </a:solidFill>
                <a:latin typeface="0 Zar"/>
                <a:cs typeface="B Zar" panose="00000400000000000000" pitchFamily="2" charset="-78"/>
              </a:rPr>
              <a:t>سخنرانی و فن بیان</a:t>
            </a:r>
            <a:endParaRPr lang="en-US" sz="4800" b="1" dirty="0">
              <a:solidFill>
                <a:srgbClr val="C00000"/>
              </a:solidFill>
              <a:latin typeface="0 Zar"/>
              <a:cs typeface="B Zar" panose="00000400000000000000" pitchFamily="2" charset="-78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9" y="404664"/>
            <a:ext cx="7128791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a-IR" sz="3600" b="1" dirty="0" smtClean="0">
                <a:solidFill>
                  <a:srgbClr val="C00000"/>
                </a:solidFill>
                <a:cs typeface="B Zar" panose="00000400000000000000" pitchFamily="2" charset="-78"/>
              </a:rPr>
              <a:t>راهنمای هدف خاص</a:t>
            </a:r>
            <a:endParaRPr lang="fa-IR" sz="3600" b="1" dirty="0">
              <a:solidFill>
                <a:srgbClr val="C00000"/>
              </a:solidFill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r" rtl="1">
              <a:lnSpc>
                <a:spcPct val="200000"/>
              </a:lnSpc>
            </a:pPr>
            <a:r>
              <a:rPr lang="ar-SA" sz="2800" b="1" dirty="0">
                <a:cs typeface="B Zar" panose="00000400000000000000" pitchFamily="2" charset="-78"/>
              </a:rPr>
              <a:t>همان گونه که در تعریف بالا دیدید، سخنرانی، راهنمایی مخاطب به سوی «</a:t>
            </a:r>
            <a:r>
              <a:rPr lang="ar-SA" sz="2800" b="1" dirty="0">
                <a:solidFill>
                  <a:srgbClr val="C00000"/>
                </a:solidFill>
                <a:cs typeface="B Zar" panose="00000400000000000000" pitchFamily="2" charset="-78"/>
              </a:rPr>
              <a:t>هدفی خاص » </a:t>
            </a:r>
            <a:r>
              <a:rPr lang="ar-SA" sz="2800" b="1" dirty="0">
                <a:cs typeface="B Zar" panose="00000400000000000000" pitchFamily="2" charset="-78"/>
              </a:rPr>
              <a:t>است که باید برای آن «زمینه سازی » کرد </a:t>
            </a:r>
            <a:r>
              <a:rPr lang="ar-SA" sz="2800" b="1" dirty="0" smtClean="0">
                <a:cs typeface="B Zar" panose="00000400000000000000" pitchFamily="2" charset="-78"/>
              </a:rPr>
              <a:t>.</a:t>
            </a:r>
            <a:endParaRPr lang="fa-IR" sz="2800" b="1" dirty="0" smtClean="0">
              <a:cs typeface="B Zar" panose="000004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ar-SA" sz="2800" b="1" dirty="0" smtClean="0">
                <a:cs typeface="B Zar" panose="00000400000000000000" pitchFamily="2" charset="-78"/>
              </a:rPr>
              <a:t> </a:t>
            </a:r>
            <a:r>
              <a:rPr lang="ar-SA" sz="2800" b="1" dirty="0">
                <a:cs typeface="B Zar" panose="00000400000000000000" pitchFamily="2" charset="-78"/>
              </a:rPr>
              <a:t>بنابراین، شما در هر سخنرانی باید هدفی خاص را دنبال کنید و وظیفه خود را «راه نشان دادن » بدانید . </a:t>
            </a:r>
            <a:endParaRPr lang="fr-CA" sz="2800" b="1" dirty="0">
              <a:cs typeface="B Zar" panose="00000400000000000000" pitchFamily="2" charset="-78"/>
            </a:endParaRPr>
          </a:p>
          <a:p>
            <a:pPr algn="r" rtl="1">
              <a:lnSpc>
                <a:spcPct val="200000"/>
              </a:lnSpc>
            </a:pPr>
            <a:endParaRPr lang="fa-IR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76372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Content Placeholder 2"/>
          <p:cNvSpPr>
            <a:spLocks noGrp="1"/>
          </p:cNvSpPr>
          <p:nvPr>
            <p:ph idx="1"/>
          </p:nvPr>
        </p:nvSpPr>
        <p:spPr>
          <a:xfrm>
            <a:off x="609600" y="381000"/>
            <a:ext cx="8001000" cy="54102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 eaLnBrk="1" hangingPunct="1">
              <a:lnSpc>
                <a:spcPct val="150000"/>
              </a:lnSpc>
              <a:buFont typeface="Arial" pitchFamily="34" charset="0"/>
              <a:buNone/>
            </a:pPr>
            <a:r>
              <a:rPr lang="ar-SA" altLang="fa-IR" sz="2800" b="1" dirty="0" smtClean="0">
                <a:cs typeface="B Zar" panose="00000400000000000000" pitchFamily="2" charset="-78"/>
              </a:rPr>
              <a:t>با توجه به تعریف سخنرانی باید </a:t>
            </a:r>
            <a:r>
              <a:rPr lang="fa-IR" altLang="fa-IR" sz="2800" b="1" dirty="0" smtClean="0">
                <a:cs typeface="B Zar" panose="00000400000000000000" pitchFamily="2" charset="-78"/>
              </a:rPr>
              <a:t>گفت </a:t>
            </a:r>
            <a:r>
              <a:rPr lang="ar-SA" altLang="fa-IR" sz="2800" b="1" dirty="0" smtClean="0">
                <a:cs typeface="B Zar" panose="00000400000000000000" pitchFamily="2" charset="-78"/>
              </a:rPr>
              <a:t>که سخنرانی </a:t>
            </a:r>
            <a:r>
              <a:rPr lang="ar-SA" altLang="fa-IR" sz="2800" b="1" dirty="0" smtClean="0">
                <a:solidFill>
                  <a:srgbClr val="C00000"/>
                </a:solidFill>
                <a:cs typeface="B Zar" panose="00000400000000000000" pitchFamily="2" charset="-78"/>
              </a:rPr>
              <a:t>«فن » </a:t>
            </a:r>
            <a:r>
              <a:rPr lang="ar-SA" altLang="fa-IR" sz="2800" b="1" dirty="0" smtClean="0">
                <a:cs typeface="B Zar" panose="00000400000000000000" pitchFamily="2" charset="-78"/>
              </a:rPr>
              <a:t>است، پس به «</a:t>
            </a:r>
            <a:r>
              <a:rPr lang="ar-SA" altLang="fa-IR" sz="2800" b="1" dirty="0" smtClean="0">
                <a:solidFill>
                  <a:srgbClr val="C00000"/>
                </a:solidFill>
                <a:cs typeface="B Zar" panose="00000400000000000000" pitchFamily="2" charset="-78"/>
              </a:rPr>
              <a:t>دانش » </a:t>
            </a:r>
            <a:r>
              <a:rPr lang="ar-SA" altLang="fa-IR" sz="2800" b="1" dirty="0" smtClean="0">
                <a:cs typeface="B Zar" panose="00000400000000000000" pitchFamily="2" charset="-78"/>
              </a:rPr>
              <a:t>نیاز دارید</a:t>
            </a:r>
            <a:r>
              <a:rPr lang="en-US" altLang="fa-IR" sz="2800" b="1" dirty="0" smtClean="0">
                <a:cs typeface="B Zar" panose="00000400000000000000" pitchFamily="2" charset="-78"/>
              </a:rPr>
              <a:t>:</a:t>
            </a:r>
            <a:endParaRPr lang="fa-IR" altLang="fa-IR" sz="2800" b="1" dirty="0" smtClean="0">
              <a:cs typeface="B Zar" panose="00000400000000000000" pitchFamily="2" charset="-78"/>
            </a:endParaRPr>
          </a:p>
          <a:p>
            <a:pPr algn="r" rtl="1" eaLnBrk="1" hangingPunct="1">
              <a:lnSpc>
                <a:spcPct val="150000"/>
              </a:lnSpc>
              <a:buFont typeface="Arial" pitchFamily="34" charset="0"/>
              <a:buNone/>
            </a:pPr>
            <a:r>
              <a:rPr lang="ar-SA" altLang="fa-IR" sz="2800" b="1" dirty="0" smtClean="0">
                <a:cs typeface="B Zar" panose="00000400000000000000" pitchFamily="2" charset="-78"/>
              </a:rPr>
              <a:t>و هم «</a:t>
            </a:r>
            <a:r>
              <a:rPr lang="ar-SA" altLang="fa-IR" sz="2800" b="1" dirty="0" smtClean="0">
                <a:solidFill>
                  <a:srgbClr val="C00000"/>
                </a:solidFill>
                <a:cs typeface="B Zar" panose="00000400000000000000" pitchFamily="2" charset="-78"/>
              </a:rPr>
              <a:t>هنر»، </a:t>
            </a:r>
            <a:r>
              <a:rPr lang="ar-SA" altLang="fa-IR" sz="2800" b="1" dirty="0" smtClean="0">
                <a:cs typeface="B Zar" panose="00000400000000000000" pitchFamily="2" charset="-78"/>
              </a:rPr>
              <a:t>پس به </a:t>
            </a:r>
            <a:r>
              <a:rPr lang="ar-SA" altLang="fa-IR" sz="2800" b="1" dirty="0" smtClean="0">
                <a:solidFill>
                  <a:srgbClr val="C00000"/>
                </a:solidFill>
                <a:cs typeface="B Zar" panose="00000400000000000000" pitchFamily="2" charset="-78"/>
              </a:rPr>
              <a:t>«ذوق </a:t>
            </a:r>
            <a:r>
              <a:rPr lang="ar-SA" altLang="fa-IR" sz="2800" b="1" dirty="0" smtClean="0">
                <a:cs typeface="B Zar" panose="00000400000000000000" pitchFamily="2" charset="-78"/>
              </a:rPr>
              <a:t>» نیاز دارید </a:t>
            </a:r>
            <a:endParaRPr lang="en-US" altLang="fa-IR" sz="2800" b="1" dirty="0" smtClean="0">
              <a:cs typeface="B Zar" panose="00000400000000000000" pitchFamily="2" charset="-78"/>
            </a:endParaRPr>
          </a:p>
          <a:p>
            <a:pPr algn="r" rtl="1" eaLnBrk="1" hangingPunct="1">
              <a:lnSpc>
                <a:spcPct val="150000"/>
              </a:lnSpc>
              <a:buFont typeface="Arial" pitchFamily="34" charset="0"/>
              <a:buNone/>
            </a:pPr>
            <a:r>
              <a:rPr lang="fa-IR" altLang="fa-IR" sz="2800" b="1" dirty="0" smtClean="0">
                <a:cs typeface="B Zar" panose="00000400000000000000" pitchFamily="2" charset="-78"/>
              </a:rPr>
              <a:t>بنابراین </a:t>
            </a:r>
            <a:r>
              <a:rPr lang="ar-SA" altLang="fa-IR" sz="2800" b="1" dirty="0" smtClean="0">
                <a:cs typeface="B Zar" panose="00000400000000000000" pitchFamily="2" charset="-78"/>
              </a:rPr>
              <a:t>دانش و ذوق دو ابزار مهم در سخنوری هستند که شما باید خود را به این دو ابزار مهم تجهیز کنید و روز به روز، بر «</a:t>
            </a:r>
            <a:r>
              <a:rPr lang="ar-SA" altLang="fa-IR" sz="2800" b="1" dirty="0" smtClean="0">
                <a:solidFill>
                  <a:srgbClr val="C00000"/>
                </a:solidFill>
                <a:cs typeface="B Zar" panose="00000400000000000000" pitchFamily="2" charset="-78"/>
              </a:rPr>
              <a:t>دانش سخنوری </a:t>
            </a:r>
            <a:r>
              <a:rPr lang="ar-SA" altLang="fa-IR" sz="2800" b="1" dirty="0" smtClean="0">
                <a:cs typeface="B Zar" panose="00000400000000000000" pitchFamily="2" charset="-78"/>
              </a:rPr>
              <a:t>» و «</a:t>
            </a:r>
            <a:r>
              <a:rPr lang="ar-SA" altLang="fa-IR" sz="2800" b="1" dirty="0" smtClean="0">
                <a:solidFill>
                  <a:srgbClr val="C00000"/>
                </a:solidFill>
                <a:cs typeface="B Zar" panose="00000400000000000000" pitchFamily="2" charset="-78"/>
              </a:rPr>
              <a:t>ذوق سخنوری </a:t>
            </a:r>
            <a:r>
              <a:rPr lang="ar-SA" altLang="fa-IR" sz="2800" b="1" dirty="0" smtClean="0">
                <a:cs typeface="B Zar" panose="00000400000000000000" pitchFamily="2" charset="-78"/>
              </a:rPr>
              <a:t>» خویش بیفزایید</a:t>
            </a:r>
            <a:r>
              <a:rPr lang="en-US" altLang="fa-IR" sz="2800" b="1" dirty="0" smtClean="0">
                <a:cs typeface="B Zar" panose="00000400000000000000" pitchFamily="2" charset="-78"/>
              </a:rPr>
              <a:t> . </a:t>
            </a:r>
          </a:p>
        </p:txBody>
      </p:sp>
    </p:spTree>
    <p:extLst>
      <p:ext uri="{BB962C8B-B14F-4D97-AF65-F5344CB8AC3E}">
        <p14:creationId xmlns:p14="http://schemas.microsoft.com/office/powerpoint/2010/main" val="525258566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fa-IR" altLang="fa-IR" b="1" dirty="0" smtClean="0">
                <a:solidFill>
                  <a:srgbClr val="C00000"/>
                </a:solidFill>
                <a:cs typeface="B Zar" panose="00000400000000000000" pitchFamily="2" charset="-78"/>
              </a:rPr>
              <a:t>دلیل و انگیختن عواطف</a:t>
            </a:r>
            <a:endParaRPr lang="en-US" altLang="fa-IR" b="1" dirty="0" smtClean="0">
              <a:solidFill>
                <a:srgbClr val="C00000"/>
              </a:solidFill>
              <a:cs typeface="B Zar" panose="00000400000000000000" pitchFamily="2" charset="-78"/>
            </a:endParaRPr>
          </a:p>
        </p:txBody>
      </p:sp>
      <p:sp>
        <p:nvSpPr>
          <p:cNvPr id="74755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just" rtl="1">
              <a:lnSpc>
                <a:spcPct val="150000"/>
              </a:lnSpc>
            </a:pPr>
            <a:r>
              <a:rPr lang="fa-IR" altLang="fa-IR" b="1" dirty="0" smtClean="0">
                <a:solidFill>
                  <a:srgbClr val="C00000"/>
                </a:solidFill>
                <a:cs typeface="B Zar" panose="00000400000000000000" pitchFamily="2" charset="-78"/>
              </a:rPr>
              <a:t>بر اساس فن بیان در سخنرانی شما</a:t>
            </a:r>
            <a:r>
              <a:rPr lang="ar-SA" altLang="fa-IR" b="1" dirty="0" smtClean="0">
                <a:solidFill>
                  <a:srgbClr val="C00000"/>
                </a:solidFill>
                <a:cs typeface="B Zar" panose="00000400000000000000" pitchFamily="2" charset="-78"/>
              </a:rPr>
              <a:t> باید دو کار مهم را انجام دهید: </a:t>
            </a:r>
            <a:endParaRPr lang="fa-IR" altLang="fa-IR" b="1" dirty="0" smtClean="0">
              <a:solidFill>
                <a:srgbClr val="C00000"/>
              </a:solidFill>
              <a:cs typeface="B Zar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altLang="fa-IR" sz="3300" b="1" dirty="0" smtClean="0">
                <a:solidFill>
                  <a:schemeClr val="tx1"/>
                </a:solidFill>
                <a:cs typeface="B Zar" panose="00000400000000000000" pitchFamily="2" charset="-78"/>
              </a:rPr>
              <a:t>1.</a:t>
            </a:r>
            <a:r>
              <a:rPr lang="ar-SA" altLang="fa-IR" sz="3300" b="1" dirty="0" smtClean="0">
                <a:solidFill>
                  <a:schemeClr val="tx1"/>
                </a:solidFill>
                <a:cs typeface="B Zar" panose="00000400000000000000" pitchFamily="2" charset="-78"/>
              </a:rPr>
              <a:t> ارائه دلیل </a:t>
            </a:r>
            <a:r>
              <a:rPr lang="fa-IR" altLang="fa-IR" sz="3300" b="1" dirty="0" smtClean="0">
                <a:solidFill>
                  <a:schemeClr val="tx1"/>
                </a:solidFill>
                <a:cs typeface="B Zar" panose="00000400000000000000" pitchFamily="2" charset="-78"/>
              </a:rPr>
              <a:t>           2.</a:t>
            </a:r>
            <a:r>
              <a:rPr lang="ar-SA" altLang="fa-IR" sz="3300" b="1" dirty="0" smtClean="0">
                <a:solidFill>
                  <a:schemeClr val="tx1"/>
                </a:solidFill>
                <a:cs typeface="B Zar" panose="00000400000000000000" pitchFamily="2" charset="-78"/>
              </a:rPr>
              <a:t>برانگیختن عواطف</a:t>
            </a:r>
            <a:endParaRPr lang="fa-IR" altLang="fa-IR" sz="3300" b="1" dirty="0" smtClean="0">
              <a:solidFill>
                <a:schemeClr val="tx1"/>
              </a:solidFill>
              <a:cs typeface="B Zar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ar-SA" altLang="fa-IR" b="1" dirty="0" smtClean="0">
                <a:solidFill>
                  <a:srgbClr val="C00000"/>
                </a:solidFill>
                <a:cs typeface="B Zar" panose="00000400000000000000" pitchFamily="2" charset="-78"/>
              </a:rPr>
              <a:t>در کار اول باید بر «عقل » مخاطب خود و در کار دوم بر «احساسات » او تاثیر بگذارید .</a:t>
            </a:r>
            <a:endParaRPr lang="fa-IR" altLang="fa-IR" b="1" dirty="0" smtClean="0">
              <a:solidFill>
                <a:srgbClr val="C00000"/>
              </a:solidFill>
              <a:cs typeface="B Zar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ar-SA" altLang="fa-IR" b="1" dirty="0" smtClean="0">
                <a:solidFill>
                  <a:srgbClr val="C00000"/>
                </a:solidFill>
                <a:cs typeface="B Zar" panose="00000400000000000000" pitchFamily="2" charset="-78"/>
              </a:rPr>
              <a:t>هر سخنرانی ای که این «</a:t>
            </a:r>
            <a:r>
              <a:rPr lang="ar-SA" altLang="fa-IR" b="1" dirty="0" smtClean="0">
                <a:solidFill>
                  <a:srgbClr val="0070C0"/>
                </a:solidFill>
                <a:cs typeface="B Zar" panose="00000400000000000000" pitchFamily="2" charset="-78"/>
              </a:rPr>
              <a:t>تاثیرگذاری » </a:t>
            </a:r>
            <a:r>
              <a:rPr lang="ar-SA" altLang="fa-IR" b="1" dirty="0" smtClean="0">
                <a:solidFill>
                  <a:srgbClr val="C00000"/>
                </a:solidFill>
                <a:cs typeface="B Zar" panose="00000400000000000000" pitchFamily="2" charset="-78"/>
              </a:rPr>
              <a:t>را نداشته باشد، سخنرانی نیست و گوینده آن نیز سخنران نیست</a:t>
            </a:r>
            <a:r>
              <a:rPr lang="en-US" altLang="fa-IR" b="1" dirty="0" smtClean="0">
                <a:solidFill>
                  <a:srgbClr val="C00000"/>
                </a:solidFill>
                <a:cs typeface="B Zar" panose="00000400000000000000" pitchFamily="2" charset="-78"/>
              </a:rPr>
              <a:t> . </a:t>
            </a:r>
          </a:p>
          <a:p>
            <a:pPr algn="just" rtl="1">
              <a:lnSpc>
                <a:spcPct val="150000"/>
              </a:lnSpc>
            </a:pPr>
            <a:endParaRPr lang="en-US" altLang="fa-IR" b="1" dirty="0" smtClean="0">
              <a:solidFill>
                <a:srgbClr val="C00000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36456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altLang="fa-IR" sz="4000" b="1" smtClean="0">
                <a:solidFill>
                  <a:schemeClr val="bg1"/>
                </a:solidFill>
                <a:cs typeface="B Traffic" pitchFamily="2" charset="-78"/>
              </a:rPr>
              <a:t>چگونه یک سخنرانی ماندگار ایراد کنیم؟</a:t>
            </a:r>
            <a:r>
              <a:rPr lang="ar-SA" altLang="fa-IR" sz="4000" smtClean="0">
                <a:solidFill>
                  <a:schemeClr val="bg1"/>
                </a:solidFill>
                <a:cs typeface="B Traffic" pitchFamily="2" charset="-78"/>
              </a:rPr>
              <a:t> </a:t>
            </a:r>
            <a:endParaRPr lang="en-US" altLang="fa-IR" sz="4000" smtClean="0">
              <a:solidFill>
                <a:schemeClr val="bg1"/>
              </a:solidFill>
              <a:cs typeface="B Traffic" pitchFamily="2" charset="-78"/>
            </a:endParaRPr>
          </a:p>
        </p:txBody>
      </p:sp>
      <p:sp>
        <p:nvSpPr>
          <p:cNvPr id="51203" name="Rectangle 3"/>
          <p:cNvSpPr>
            <a:spLocks noGrp="1"/>
          </p:cNvSpPr>
          <p:nvPr>
            <p:ph type="body" idx="1"/>
          </p:nvPr>
        </p:nvSpPr>
        <p:spPr>
          <a:xfrm>
            <a:off x="381000" y="1268760"/>
            <a:ext cx="8229600" cy="4680520"/>
          </a:xfrm>
          <a:gradFill>
            <a:gsLst>
              <a:gs pos="89000">
                <a:srgbClr val="000000">
                  <a:alpha val="40000"/>
                </a:srgbClr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5400000" scaled="0"/>
          </a:gradFill>
          <a:ln>
            <a:miter lim="800000"/>
            <a:headEnd/>
            <a:tailEnd/>
          </a:ln>
          <a:extLst/>
        </p:spPr>
        <p:txBody>
          <a:bodyPr/>
          <a:lstStyle/>
          <a:p>
            <a:pPr algn="r" rtl="1" eaLnBrk="1" hangingPunct="1">
              <a:lnSpc>
                <a:spcPct val="150000"/>
              </a:lnSpc>
              <a:buFont typeface="Arial" charset="0"/>
              <a:buNone/>
              <a:defRPr/>
            </a:pPr>
            <a:r>
              <a:rPr lang="ar-SA" sz="4400" b="1" dirty="0" smtClean="0">
                <a:solidFill>
                  <a:schemeClr val="bg1"/>
                </a:solidFill>
                <a:cs typeface="B Traffic" pitchFamily="2" charset="-78"/>
              </a:rPr>
              <a:t>1- </a:t>
            </a:r>
            <a:r>
              <a:rPr lang="fa-IR" sz="4400" b="1" dirty="0" smtClean="0">
                <a:solidFill>
                  <a:schemeClr val="bg1"/>
                </a:solidFill>
                <a:cs typeface="B Traffic" pitchFamily="2" charset="-78"/>
              </a:rPr>
              <a:t>کنترل ترس،</a:t>
            </a:r>
          </a:p>
          <a:p>
            <a:pPr algn="r" rtl="1" eaLnBrk="1" hangingPunct="1">
              <a:lnSpc>
                <a:spcPct val="150000"/>
              </a:lnSpc>
              <a:buFont typeface="Arial" charset="0"/>
              <a:buNone/>
              <a:defRPr/>
            </a:pPr>
            <a:r>
              <a:rPr lang="fa-IR" sz="4400" b="1" dirty="0" smtClean="0">
                <a:solidFill>
                  <a:schemeClr val="bg1"/>
                </a:solidFill>
                <a:cs typeface="B Traffic" pitchFamily="2" charset="-78"/>
              </a:rPr>
              <a:t>                       </a:t>
            </a:r>
            <a:r>
              <a:rPr lang="ar-SA" sz="4400" b="1" dirty="0" smtClean="0">
                <a:solidFill>
                  <a:schemeClr val="bg1"/>
                </a:solidFill>
                <a:cs typeface="B Traffic" pitchFamily="2" charset="-78"/>
              </a:rPr>
              <a:t>اضطراب</a:t>
            </a:r>
            <a:r>
              <a:rPr lang="fa-IR" sz="4400" b="1" dirty="0" smtClean="0">
                <a:solidFill>
                  <a:schemeClr val="bg1"/>
                </a:solidFill>
                <a:cs typeface="B Traffic" pitchFamily="2" charset="-78"/>
              </a:rPr>
              <a:t>،</a:t>
            </a:r>
          </a:p>
          <a:p>
            <a:pPr algn="r" rtl="1" eaLnBrk="1" hangingPunct="1">
              <a:lnSpc>
                <a:spcPct val="150000"/>
              </a:lnSpc>
              <a:buFont typeface="Arial" charset="0"/>
              <a:buNone/>
              <a:defRPr/>
            </a:pPr>
            <a:r>
              <a:rPr lang="fa-IR" sz="4400" b="1" dirty="0" smtClean="0">
                <a:solidFill>
                  <a:schemeClr val="bg1"/>
                </a:solidFill>
                <a:cs typeface="B Traffic" pitchFamily="2" charset="-78"/>
              </a:rPr>
              <a:t>                                     استرس</a:t>
            </a:r>
          </a:p>
          <a:p>
            <a:pPr algn="r" rtl="1" eaLnBrk="1" hangingPunct="1">
              <a:buFont typeface="Arial" charset="0"/>
              <a:buChar char="•"/>
              <a:defRPr/>
            </a:pPr>
            <a:endParaRPr lang="en-US" sz="2000" b="1" dirty="0" smtClean="0">
              <a:solidFill>
                <a:schemeClr val="bg1"/>
              </a:solidFill>
              <a:cs typeface="B Traffic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33014514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altLang="fa-IR" sz="4000" b="1" smtClean="0">
                <a:solidFill>
                  <a:schemeClr val="bg1"/>
                </a:solidFill>
                <a:cs typeface="B Traffic" pitchFamily="2" charset="-78"/>
              </a:rPr>
              <a:t>چگونه یک سخنرانی ماندگار ایراد کنیم؟</a:t>
            </a:r>
            <a:r>
              <a:rPr lang="ar-SA" altLang="fa-IR" sz="4000" smtClean="0">
                <a:solidFill>
                  <a:schemeClr val="bg1"/>
                </a:solidFill>
                <a:cs typeface="B Traffic" pitchFamily="2" charset="-78"/>
              </a:rPr>
              <a:t> </a:t>
            </a:r>
            <a:endParaRPr lang="en-US" altLang="fa-IR" sz="4000" smtClean="0">
              <a:solidFill>
                <a:schemeClr val="bg1"/>
              </a:solidFill>
              <a:cs typeface="B Traffic" pitchFamily="2" charset="-78"/>
            </a:endParaRPr>
          </a:p>
        </p:txBody>
      </p:sp>
      <p:sp>
        <p:nvSpPr>
          <p:cNvPr id="51203" name="Rectangle 3"/>
          <p:cNvSpPr>
            <a:spLocks noGrp="1"/>
          </p:cNvSpPr>
          <p:nvPr>
            <p:ph type="body" idx="1"/>
          </p:nvPr>
        </p:nvSpPr>
        <p:spPr>
          <a:xfrm>
            <a:off x="381000" y="2209800"/>
            <a:ext cx="8229600" cy="2336800"/>
          </a:xfrm>
          <a:gradFill>
            <a:gsLst>
              <a:gs pos="89000">
                <a:srgbClr val="000000">
                  <a:alpha val="40000"/>
                </a:srgbClr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5400000" scaled="0"/>
          </a:gradFill>
          <a:ln>
            <a:miter lim="800000"/>
            <a:headEnd/>
            <a:tailEnd/>
          </a:ln>
          <a:extLst/>
        </p:spPr>
        <p:txBody>
          <a:bodyPr/>
          <a:lstStyle/>
          <a:p>
            <a:pPr algn="r" eaLnBrk="1" hangingPunct="1">
              <a:buFont typeface="Arial" charset="0"/>
              <a:buNone/>
              <a:defRPr/>
            </a:pPr>
            <a:r>
              <a:rPr lang="fa-IR" sz="2800" b="1" dirty="0" smtClean="0">
                <a:solidFill>
                  <a:schemeClr val="bg1"/>
                </a:solidFill>
                <a:cs typeface="B Traffic" pitchFamily="2" charset="-78"/>
              </a:rPr>
              <a:t>   </a:t>
            </a:r>
            <a:r>
              <a:rPr lang="ar-SA" sz="4400" b="1" dirty="0" smtClean="0">
                <a:solidFill>
                  <a:schemeClr val="bg1"/>
                </a:solidFill>
                <a:cs typeface="B Traffic" pitchFamily="2" charset="-78"/>
              </a:rPr>
              <a:t>2- </a:t>
            </a:r>
            <a:r>
              <a:rPr lang="fa-IR" sz="4400" b="1" dirty="0" smtClean="0">
                <a:solidFill>
                  <a:schemeClr val="bg1"/>
                </a:solidFill>
                <a:cs typeface="B Traffic" pitchFamily="2" charset="-78"/>
              </a:rPr>
              <a:t>افزایش اعتماد به نفس</a:t>
            </a:r>
          </a:p>
          <a:p>
            <a:pPr algn="r" eaLnBrk="1" hangingPunct="1">
              <a:buFont typeface="Arial" charset="0"/>
              <a:buChar char="•"/>
              <a:defRPr/>
            </a:pPr>
            <a:endParaRPr lang="en-US" sz="2000" b="1" dirty="0" smtClean="0">
              <a:solidFill>
                <a:schemeClr val="bg1"/>
              </a:solidFill>
              <a:cs typeface="B Traffic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82116584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altLang="fa-IR" sz="4000" b="1" smtClean="0">
                <a:solidFill>
                  <a:schemeClr val="bg1"/>
                </a:solidFill>
                <a:cs typeface="B Traffic" pitchFamily="2" charset="-78"/>
              </a:rPr>
              <a:t>چگونه یک سخنرانی ماندگار ایراد کنیم؟</a:t>
            </a:r>
            <a:r>
              <a:rPr lang="ar-SA" altLang="fa-IR" sz="4000" smtClean="0">
                <a:solidFill>
                  <a:schemeClr val="bg1"/>
                </a:solidFill>
                <a:cs typeface="B Traffic" pitchFamily="2" charset="-78"/>
              </a:rPr>
              <a:t> </a:t>
            </a:r>
            <a:endParaRPr lang="en-US" altLang="fa-IR" sz="4000" smtClean="0">
              <a:solidFill>
                <a:schemeClr val="bg1"/>
              </a:solidFill>
              <a:cs typeface="B Traffic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2108205"/>
            <a:ext cx="8001000" cy="2062103"/>
          </a:xfrm>
          <a:prstGeom prst="rect">
            <a:avLst/>
          </a:prstGeom>
          <a:gradFill>
            <a:gsLst>
              <a:gs pos="56000">
                <a:srgbClr val="000000">
                  <a:alpha val="49000"/>
                </a:srgbClr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5400000" scaled="0"/>
          </a:gradFill>
        </p:spPr>
        <p:txBody>
          <a:bodyPr>
            <a:spAutoFit/>
          </a:bodyPr>
          <a:lstStyle/>
          <a:p>
            <a:pPr algn="just" rtl="1">
              <a:lnSpc>
                <a:spcPct val="200000"/>
              </a:lnSpc>
              <a:defRPr/>
            </a:pPr>
            <a:r>
              <a:rPr lang="fa-IR" sz="3200" b="1" dirty="0">
                <a:solidFill>
                  <a:schemeClr val="bg1"/>
                </a:solidFill>
                <a:cs typeface="B Titr" pitchFamily="2" charset="-78"/>
              </a:rPr>
              <a:t>3-خود را شناخته و متناسب خود عمل کنیم(لباس، اندام، صورت)</a:t>
            </a:r>
          </a:p>
        </p:txBody>
      </p:sp>
    </p:spTree>
    <p:extLst>
      <p:ext uri="{BB962C8B-B14F-4D97-AF65-F5344CB8AC3E}">
        <p14:creationId xmlns:p14="http://schemas.microsoft.com/office/powerpoint/2010/main" val="2804526979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altLang="fa-IR" sz="4000" b="1" smtClean="0">
                <a:solidFill>
                  <a:schemeClr val="bg1"/>
                </a:solidFill>
                <a:cs typeface="B Traffic" pitchFamily="2" charset="-78"/>
              </a:rPr>
              <a:t>چگونه یک سخنرانی ماندگار ایراد کنیم؟</a:t>
            </a:r>
            <a:r>
              <a:rPr lang="ar-SA" altLang="fa-IR" sz="4000" smtClean="0">
                <a:solidFill>
                  <a:schemeClr val="bg1"/>
                </a:solidFill>
                <a:cs typeface="B Traffic" pitchFamily="2" charset="-78"/>
              </a:rPr>
              <a:t> </a:t>
            </a:r>
            <a:endParaRPr lang="en-US" altLang="fa-IR" sz="4000" smtClean="0">
              <a:solidFill>
                <a:schemeClr val="bg1"/>
              </a:solidFill>
              <a:cs typeface="B Traffic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90600" y="2413002"/>
            <a:ext cx="7848600" cy="1938992"/>
          </a:xfrm>
          <a:prstGeom prst="rect">
            <a:avLst/>
          </a:prstGeom>
          <a:gradFill>
            <a:gsLst>
              <a:gs pos="53000">
                <a:srgbClr val="000000">
                  <a:alpha val="73000"/>
                </a:srgbClr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5400000" scaled="0"/>
          </a:gradFill>
        </p:spPr>
        <p:txBody>
          <a:bodyPr>
            <a:spAutoFit/>
          </a:bodyPr>
          <a:lstStyle/>
          <a:p>
            <a:pPr algn="just" rtl="1">
              <a:buFont typeface="Arial" charset="0"/>
              <a:buNone/>
              <a:defRPr/>
            </a:pPr>
            <a:endParaRPr lang="fa-IR" sz="4000" b="1" dirty="0">
              <a:solidFill>
                <a:schemeClr val="bg1"/>
              </a:solidFill>
              <a:cs typeface="B Siavash" pitchFamily="2" charset="-78"/>
            </a:endParaRPr>
          </a:p>
          <a:p>
            <a:pPr algn="just" rtl="1">
              <a:buFont typeface="Arial" charset="0"/>
              <a:buNone/>
              <a:defRPr/>
            </a:pPr>
            <a:r>
              <a:rPr lang="fa-IR" sz="4000" b="1" dirty="0">
                <a:solidFill>
                  <a:schemeClr val="bg1"/>
                </a:solidFill>
                <a:cs typeface="B Siavash" pitchFamily="2" charset="-78"/>
              </a:rPr>
              <a:t>4- مخاطب خود را قبل از جلسه بشناسید</a:t>
            </a:r>
          </a:p>
          <a:p>
            <a:pPr algn="just" rtl="1">
              <a:buFont typeface="Arial" charset="0"/>
              <a:buNone/>
              <a:defRPr/>
            </a:pPr>
            <a:endParaRPr lang="fa-IR" sz="4000" b="1" dirty="0">
              <a:solidFill>
                <a:schemeClr val="bg1"/>
              </a:solidFill>
              <a:cs typeface="B Siavash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40503544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altLang="fa-IR" sz="4000" b="1" smtClean="0">
                <a:solidFill>
                  <a:schemeClr val="bg1"/>
                </a:solidFill>
                <a:cs typeface="B Traffic" pitchFamily="2" charset="-78"/>
              </a:rPr>
              <a:t>چگونه یک سخنرانی ماندگار ایراد کنیم؟</a:t>
            </a:r>
            <a:r>
              <a:rPr lang="ar-SA" altLang="fa-IR" sz="4000" smtClean="0">
                <a:solidFill>
                  <a:schemeClr val="bg1"/>
                </a:solidFill>
                <a:cs typeface="B Traffic" pitchFamily="2" charset="-78"/>
              </a:rPr>
              <a:t> </a:t>
            </a:r>
            <a:endParaRPr lang="en-US" altLang="fa-IR" sz="4000" smtClean="0">
              <a:solidFill>
                <a:schemeClr val="bg1"/>
              </a:solidFill>
              <a:cs typeface="B Traffic" pitchFamily="2" charset="-78"/>
            </a:endParaRPr>
          </a:p>
        </p:txBody>
      </p:sp>
      <p:sp>
        <p:nvSpPr>
          <p:cNvPr id="51203" name="Rectangle 3"/>
          <p:cNvSpPr>
            <a:spLocks noGrp="1"/>
          </p:cNvSpPr>
          <p:nvPr>
            <p:ph type="body" idx="1"/>
          </p:nvPr>
        </p:nvSpPr>
        <p:spPr>
          <a:xfrm>
            <a:off x="381000" y="1905000"/>
            <a:ext cx="8229600" cy="4470400"/>
          </a:xfrm>
          <a:gradFill>
            <a:gsLst>
              <a:gs pos="53000">
                <a:srgbClr val="000000">
                  <a:alpha val="73000"/>
                </a:srgbClr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5400000" scaled="0"/>
          </a:gradFill>
          <a:ln>
            <a:miter lim="800000"/>
            <a:headEnd/>
            <a:tailEnd/>
          </a:ln>
          <a:extLst/>
        </p:spPr>
        <p:txBody>
          <a:bodyPr/>
          <a:lstStyle/>
          <a:p>
            <a:pPr algn="r" eaLnBrk="1" hangingPunct="1">
              <a:lnSpc>
                <a:spcPct val="150000"/>
              </a:lnSpc>
              <a:buFont typeface="Arial" charset="0"/>
              <a:buNone/>
              <a:defRPr/>
            </a:pPr>
            <a:endParaRPr lang="fa-IR" sz="4000" b="1" dirty="0" smtClean="0">
              <a:solidFill>
                <a:schemeClr val="bg1"/>
              </a:solidFill>
              <a:cs typeface="B Traffic" pitchFamily="2" charset="-78"/>
            </a:endParaRPr>
          </a:p>
          <a:p>
            <a:pPr algn="r" eaLnBrk="1" hangingPunct="1">
              <a:lnSpc>
                <a:spcPct val="150000"/>
              </a:lnSpc>
              <a:buFont typeface="Arial" charset="0"/>
              <a:buNone/>
              <a:defRPr/>
            </a:pPr>
            <a:r>
              <a:rPr lang="fa-IR" sz="4000" b="1" dirty="0" smtClean="0">
                <a:solidFill>
                  <a:schemeClr val="bg1"/>
                </a:solidFill>
                <a:cs typeface="B Traffic" pitchFamily="2" charset="-78"/>
              </a:rPr>
              <a:t>5</a:t>
            </a:r>
            <a:r>
              <a:rPr lang="ar-SA" sz="4000" b="1" dirty="0" smtClean="0">
                <a:solidFill>
                  <a:schemeClr val="bg1"/>
                </a:solidFill>
                <a:cs typeface="B Traffic" pitchFamily="2" charset="-78"/>
              </a:rPr>
              <a:t>-  با مخاطبان رابطه برقرار</a:t>
            </a:r>
            <a:r>
              <a:rPr lang="fa-IR" sz="4000" b="1" dirty="0" smtClean="0">
                <a:solidFill>
                  <a:schemeClr val="bg1"/>
                </a:solidFill>
                <a:cs typeface="B Traffic" pitchFamily="2" charset="-78"/>
              </a:rPr>
              <a:t> کرده و برای حفظ دائمی آن مدام از جمع گزارش بگیرید</a:t>
            </a:r>
          </a:p>
          <a:p>
            <a:pPr algn="r" eaLnBrk="1" hangingPunct="1">
              <a:lnSpc>
                <a:spcPct val="150000"/>
              </a:lnSpc>
              <a:buFont typeface="Arial" charset="0"/>
              <a:buNone/>
              <a:defRPr/>
            </a:pPr>
            <a:endParaRPr lang="en-US" sz="4000" b="1" dirty="0" smtClean="0">
              <a:solidFill>
                <a:schemeClr val="bg1"/>
              </a:solidFill>
              <a:cs typeface="B Traffic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1163851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altLang="fa-IR" sz="4000" b="1" smtClean="0">
                <a:solidFill>
                  <a:schemeClr val="bg1"/>
                </a:solidFill>
                <a:cs typeface="B Traffic" pitchFamily="2" charset="-78"/>
              </a:rPr>
              <a:t>چگونه یک سخنرانی ماندگار ایراد کنیم؟</a:t>
            </a:r>
            <a:endParaRPr lang="en-US" altLang="fa-IR" sz="4000" b="1" smtClean="0">
              <a:solidFill>
                <a:schemeClr val="bg1"/>
              </a:solidFill>
              <a:cs typeface="B Traffic" pitchFamily="2" charset="-78"/>
            </a:endParaRPr>
          </a:p>
        </p:txBody>
      </p:sp>
      <p:sp>
        <p:nvSpPr>
          <p:cNvPr id="52227" name="Rectangle 3"/>
          <p:cNvSpPr>
            <a:spLocks noGrp="1"/>
          </p:cNvSpPr>
          <p:nvPr>
            <p:ph type="body" idx="1"/>
          </p:nvPr>
        </p:nvSpPr>
        <p:spPr>
          <a:xfrm>
            <a:off x="457200" y="2006600"/>
            <a:ext cx="8229600" cy="2946400"/>
          </a:xfrm>
          <a:gradFill>
            <a:gsLst>
              <a:gs pos="55000">
                <a:srgbClr val="000000">
                  <a:alpha val="40000"/>
                </a:srgbClr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5400000" scaled="0"/>
          </a:gradFill>
          <a:ln>
            <a:miter lim="800000"/>
            <a:headEnd/>
            <a:tailEnd/>
          </a:ln>
          <a:extLst/>
        </p:spPr>
        <p:txBody>
          <a:bodyPr/>
          <a:lstStyle/>
          <a:p>
            <a:pPr algn="r" rtl="1" eaLnBrk="1" hangingPunct="1">
              <a:buFont typeface="Arial" charset="0"/>
              <a:buNone/>
              <a:defRPr/>
            </a:pPr>
            <a:endParaRPr lang="fa-IR" sz="4400" b="1" dirty="0" smtClean="0">
              <a:solidFill>
                <a:schemeClr val="bg1"/>
              </a:solidFill>
              <a:cs typeface="B Traffic" pitchFamily="2" charset="-78"/>
            </a:endParaRPr>
          </a:p>
          <a:p>
            <a:pPr algn="r" rtl="1" eaLnBrk="1" hangingPunct="1">
              <a:buFont typeface="Arial" charset="0"/>
              <a:buNone/>
              <a:defRPr/>
            </a:pPr>
            <a:r>
              <a:rPr lang="fa-IR" sz="4400" b="1" dirty="0" smtClean="0">
                <a:solidFill>
                  <a:schemeClr val="bg1"/>
                </a:solidFill>
                <a:cs typeface="B Traffic" pitchFamily="2" charset="-78"/>
              </a:rPr>
              <a:t>6</a:t>
            </a:r>
            <a:r>
              <a:rPr lang="ar-SA" sz="4400" b="1" dirty="0" smtClean="0">
                <a:solidFill>
                  <a:schemeClr val="bg1"/>
                </a:solidFill>
                <a:cs typeface="B Traffic" pitchFamily="2" charset="-78"/>
              </a:rPr>
              <a:t>- نطق خوبی ارائه دهید</a:t>
            </a:r>
            <a:endParaRPr lang="fa-IR" sz="4400" b="1" dirty="0" smtClean="0">
              <a:solidFill>
                <a:schemeClr val="bg1"/>
              </a:solidFill>
              <a:cs typeface="B Traffic" pitchFamily="2" charset="-78"/>
            </a:endParaRPr>
          </a:p>
          <a:p>
            <a:pPr algn="r" rtl="1" eaLnBrk="1" hangingPunct="1">
              <a:buFont typeface="Arial" charset="0"/>
              <a:buNone/>
              <a:defRPr/>
            </a:pPr>
            <a:endParaRPr lang="en-US" sz="4400" b="1" dirty="0" smtClean="0">
              <a:solidFill>
                <a:schemeClr val="bg1"/>
              </a:solidFill>
              <a:cs typeface="B Traffic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32622474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altLang="fa-IR" sz="4000" b="1" smtClean="0">
                <a:solidFill>
                  <a:schemeClr val="bg1"/>
                </a:solidFill>
                <a:cs typeface="B Traffic" pitchFamily="2" charset="-78"/>
              </a:rPr>
              <a:t>چگونه یک سخنرانی ماندگار ایراد کنیم؟</a:t>
            </a:r>
            <a:endParaRPr lang="en-US" altLang="fa-IR" sz="4000" b="1" smtClean="0">
              <a:solidFill>
                <a:schemeClr val="bg1"/>
              </a:solidFill>
              <a:cs typeface="B Traffic" pitchFamily="2" charset="-78"/>
            </a:endParaRPr>
          </a:p>
        </p:txBody>
      </p:sp>
      <p:sp>
        <p:nvSpPr>
          <p:cNvPr id="52227" name="Rectangle 3"/>
          <p:cNvSpPr>
            <a:spLocks noGrp="1"/>
          </p:cNvSpPr>
          <p:nvPr>
            <p:ph type="body" idx="1"/>
          </p:nvPr>
        </p:nvSpPr>
        <p:spPr>
          <a:xfrm>
            <a:off x="457200" y="2006600"/>
            <a:ext cx="8229600" cy="3454400"/>
          </a:xfrm>
          <a:gradFill>
            <a:gsLst>
              <a:gs pos="50000">
                <a:srgbClr val="000000">
                  <a:alpha val="53000"/>
                </a:srgbClr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5400000" scaled="0"/>
          </a:gradFill>
          <a:ln>
            <a:miter lim="800000"/>
            <a:headEnd/>
            <a:tailEnd/>
          </a:ln>
          <a:extLst/>
        </p:spPr>
        <p:txBody>
          <a:bodyPr/>
          <a:lstStyle/>
          <a:p>
            <a:pPr algn="r" rtl="1" eaLnBrk="1" hangingPunct="1">
              <a:buFont typeface="Arial" charset="0"/>
              <a:buNone/>
              <a:defRPr/>
            </a:pPr>
            <a:endParaRPr lang="fa-IR" sz="2800" b="1" dirty="0" smtClean="0">
              <a:solidFill>
                <a:schemeClr val="bg1"/>
              </a:solidFill>
              <a:cs typeface="B Traffic" pitchFamily="2" charset="-78"/>
            </a:endParaRPr>
          </a:p>
          <a:p>
            <a:pPr algn="r" rtl="1" eaLnBrk="1" hangingPunct="1">
              <a:buFont typeface="Arial" charset="0"/>
              <a:buNone/>
              <a:defRPr/>
            </a:pPr>
            <a:r>
              <a:rPr lang="fa-IR" sz="4400" b="1" dirty="0" smtClean="0">
                <a:solidFill>
                  <a:schemeClr val="bg1"/>
                </a:solidFill>
                <a:cs typeface="B Traffic" pitchFamily="2" charset="-78"/>
              </a:rPr>
              <a:t>7</a:t>
            </a:r>
            <a:r>
              <a:rPr lang="ar-SA" sz="4400" b="1" dirty="0" smtClean="0">
                <a:solidFill>
                  <a:schemeClr val="bg1"/>
                </a:solidFill>
                <a:cs typeface="B Traffic" pitchFamily="2" charset="-78"/>
              </a:rPr>
              <a:t>- از خطاهای رایج بین سخنرانان دوری کنید</a:t>
            </a:r>
            <a:endParaRPr lang="fa-IR" sz="4400" b="1" dirty="0" smtClean="0">
              <a:solidFill>
                <a:schemeClr val="bg1"/>
              </a:solidFill>
              <a:cs typeface="B Traffic" pitchFamily="2" charset="-78"/>
            </a:endParaRPr>
          </a:p>
          <a:p>
            <a:pPr algn="r" rtl="1" eaLnBrk="1" hangingPunct="1">
              <a:buFont typeface="Arial" charset="0"/>
              <a:buNone/>
              <a:defRPr/>
            </a:pPr>
            <a:r>
              <a:rPr lang="ar-SA" sz="2800" b="1" dirty="0" smtClean="0">
                <a:solidFill>
                  <a:schemeClr val="bg1"/>
                </a:solidFill>
                <a:cs typeface="B Traffic" pitchFamily="2" charset="-78"/>
              </a:rPr>
              <a:t> </a:t>
            </a:r>
            <a:endParaRPr lang="en-US" sz="2800" b="1" dirty="0" smtClean="0">
              <a:solidFill>
                <a:schemeClr val="bg1"/>
              </a:solidFill>
              <a:cs typeface="B Traffic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60410250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923928" y="404664"/>
            <a:ext cx="4896544" cy="5328592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rtl="1"/>
            <a:r>
              <a:rPr lang="fa-IR" sz="4000" b="1" dirty="0" smtClean="0">
                <a:solidFill>
                  <a:srgbClr val="002060"/>
                </a:solidFill>
                <a:cs typeface="B Zar" panose="00000400000000000000" pitchFamily="2" charset="-78"/>
              </a:rPr>
              <a:t>رضا برومند</a:t>
            </a:r>
          </a:p>
          <a:p>
            <a:pPr algn="r" rtl="1"/>
            <a:r>
              <a:rPr lang="fa-IR" b="1" dirty="0" smtClean="0">
                <a:solidFill>
                  <a:srgbClr val="002060"/>
                </a:solidFill>
                <a:cs typeface="B Zar" panose="00000400000000000000" pitchFamily="2" charset="-78"/>
              </a:rPr>
              <a:t>دانش آموخته رشته های روان شناسی بالینی، روان شناسی تربیتی و مشاوره خانواده</a:t>
            </a:r>
            <a:r>
              <a:rPr lang="en-US" b="1" dirty="0" smtClean="0">
                <a:solidFill>
                  <a:srgbClr val="002060"/>
                </a:solidFill>
                <a:cs typeface="B Zar" panose="00000400000000000000" pitchFamily="2" charset="-78"/>
              </a:rPr>
              <a:t> </a:t>
            </a:r>
            <a:r>
              <a:rPr lang="fa-IR" b="1" dirty="0" smtClean="0">
                <a:solidFill>
                  <a:srgbClr val="002060"/>
                </a:solidFill>
                <a:cs typeface="B Zar" panose="00000400000000000000" pitchFamily="2" charset="-78"/>
              </a:rPr>
              <a:t> تا مقطع دکترای تخصصی</a:t>
            </a:r>
          </a:p>
          <a:p>
            <a:pPr algn="r" rtl="1"/>
            <a:r>
              <a:rPr lang="fa-IR" b="1" dirty="0" smtClean="0">
                <a:solidFill>
                  <a:srgbClr val="002060"/>
                </a:solidFill>
                <a:cs typeface="B Zar" panose="00000400000000000000" pitchFamily="2" charset="-78"/>
              </a:rPr>
              <a:t>در دانشگاه های اصفهان، شیراز، مالایا و هرمزگان</a:t>
            </a:r>
          </a:p>
          <a:p>
            <a:pPr algn="r" rtl="1"/>
            <a:r>
              <a:rPr lang="fa-IR" b="1" dirty="0" smtClean="0">
                <a:solidFill>
                  <a:srgbClr val="002060"/>
                </a:solidFill>
                <a:cs typeface="B Zar" panose="00000400000000000000" pitchFamily="2" charset="-78"/>
              </a:rPr>
              <a:t>مولف، مترجم و طراح و مجری کارگاه های آموزشی</a:t>
            </a:r>
            <a:endParaRPr lang="en-US" b="1" dirty="0">
              <a:solidFill>
                <a:srgbClr val="002060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050445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altLang="fa-IR" sz="4000" b="1" smtClean="0">
                <a:solidFill>
                  <a:schemeClr val="bg1"/>
                </a:solidFill>
                <a:cs typeface="B Traffic" pitchFamily="2" charset="-78"/>
              </a:rPr>
              <a:t>چگونه یک سخنرانی ماندگار ایراد کنیم؟</a:t>
            </a:r>
            <a:endParaRPr lang="en-US" altLang="fa-IR" sz="4000" b="1" smtClean="0">
              <a:solidFill>
                <a:schemeClr val="bg1"/>
              </a:solidFill>
              <a:cs typeface="B Traffic" pitchFamily="2" charset="-78"/>
            </a:endParaRPr>
          </a:p>
        </p:txBody>
      </p:sp>
      <p:sp>
        <p:nvSpPr>
          <p:cNvPr id="52227" name="Rectangle 3"/>
          <p:cNvSpPr>
            <a:spLocks noGrp="1"/>
          </p:cNvSpPr>
          <p:nvPr>
            <p:ph type="body" idx="1"/>
          </p:nvPr>
        </p:nvSpPr>
        <p:spPr>
          <a:xfrm>
            <a:off x="457200" y="2438400"/>
            <a:ext cx="8229600" cy="2311405"/>
          </a:xfrm>
          <a:gradFill>
            <a:gsLst>
              <a:gs pos="47000">
                <a:srgbClr val="000000">
                  <a:alpha val="51000"/>
                </a:srgbClr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5400000" scaled="0"/>
          </a:gradFill>
          <a:ln>
            <a:miter lim="800000"/>
            <a:headEnd/>
            <a:tailEnd/>
          </a:ln>
          <a:extLst/>
        </p:spPr>
        <p:txBody>
          <a:bodyPr/>
          <a:lstStyle/>
          <a:p>
            <a:pPr algn="r" eaLnBrk="1" hangingPunct="1">
              <a:buFont typeface="Arial" charset="0"/>
              <a:buNone/>
              <a:defRPr/>
            </a:pPr>
            <a:endParaRPr lang="fa-IR" sz="4000" b="1" dirty="0" smtClean="0">
              <a:solidFill>
                <a:schemeClr val="bg1"/>
              </a:solidFill>
              <a:cs typeface="B Traffic" pitchFamily="2" charset="-78"/>
            </a:endParaRPr>
          </a:p>
          <a:p>
            <a:pPr algn="r" eaLnBrk="1" hangingPunct="1">
              <a:buFont typeface="Arial" charset="0"/>
              <a:buNone/>
              <a:defRPr/>
            </a:pPr>
            <a:r>
              <a:rPr lang="ar-SA" sz="4000" b="1" dirty="0" smtClean="0">
                <a:solidFill>
                  <a:schemeClr val="bg1"/>
                </a:solidFill>
                <a:cs typeface="B Traffic" pitchFamily="2" charset="-78"/>
              </a:rPr>
              <a:t> </a:t>
            </a:r>
            <a:r>
              <a:rPr lang="fa-IR" sz="4000" b="1" dirty="0" smtClean="0">
                <a:solidFill>
                  <a:schemeClr val="bg1"/>
                </a:solidFill>
                <a:cs typeface="B Traffic" pitchFamily="2" charset="-78"/>
              </a:rPr>
              <a:t>8-یک بازیگر حرفه ای باشد (احساسات آری و نه)</a:t>
            </a:r>
            <a:endParaRPr lang="en-US" sz="4000" b="1" dirty="0" smtClean="0">
              <a:solidFill>
                <a:schemeClr val="bg1"/>
              </a:solidFill>
              <a:cs typeface="B Traffic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46998818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altLang="fa-IR" sz="4000" b="1" smtClean="0">
                <a:solidFill>
                  <a:schemeClr val="bg1"/>
                </a:solidFill>
                <a:cs typeface="B Traffic" pitchFamily="2" charset="-78"/>
              </a:rPr>
              <a:t>چگونه یک سخنرانی ماندگار ایراد کنیم؟</a:t>
            </a:r>
            <a:endParaRPr lang="en-US" altLang="fa-IR" sz="4000" b="1" smtClean="0">
              <a:solidFill>
                <a:schemeClr val="bg1"/>
              </a:solidFill>
              <a:cs typeface="B Traffic" pitchFamily="2" charset="-78"/>
            </a:endParaRPr>
          </a:p>
        </p:txBody>
      </p:sp>
      <p:sp>
        <p:nvSpPr>
          <p:cNvPr id="52227" name="Rectangle 3"/>
          <p:cNvSpPr>
            <a:spLocks noGrp="1"/>
          </p:cNvSpPr>
          <p:nvPr>
            <p:ph type="body" idx="1"/>
          </p:nvPr>
        </p:nvSpPr>
        <p:spPr>
          <a:xfrm>
            <a:off x="609600" y="2413000"/>
            <a:ext cx="7772400" cy="2540000"/>
          </a:xfrm>
          <a:gradFill flip="none" rotWithShape="1">
            <a:gsLst>
              <a:gs pos="59000">
                <a:srgbClr val="000000">
                  <a:alpha val="39000"/>
                </a:srgbClr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2700000" scaled="1"/>
            <a:tileRect/>
          </a:gradFill>
          <a:ln>
            <a:miter lim="800000"/>
            <a:headEnd/>
            <a:tailEnd/>
          </a:ln>
          <a:extLst/>
        </p:spPr>
        <p:txBody>
          <a:bodyPr/>
          <a:lstStyle/>
          <a:p>
            <a:pPr algn="r" rtl="1" eaLnBrk="1" hangingPunct="1">
              <a:buFont typeface="Arial" charset="0"/>
              <a:buNone/>
              <a:defRPr/>
            </a:pPr>
            <a:r>
              <a:rPr lang="fa-IR" sz="4400" b="1" dirty="0" smtClean="0">
                <a:solidFill>
                  <a:schemeClr val="bg1"/>
                </a:solidFill>
                <a:cs typeface="B Roya" pitchFamily="2" charset="-78"/>
              </a:rPr>
              <a:t>9-</a:t>
            </a:r>
            <a:r>
              <a:rPr lang="ar-SA" sz="4400" b="1" dirty="0" smtClean="0">
                <a:solidFill>
                  <a:schemeClr val="bg1"/>
                </a:solidFill>
                <a:cs typeface="B Roya" pitchFamily="2" charset="-78"/>
              </a:rPr>
              <a:t>نکات کلیدی را منتقل کنید</a:t>
            </a:r>
            <a:endParaRPr lang="en-US" sz="4400" b="1" dirty="0" smtClean="0">
              <a:solidFill>
                <a:schemeClr val="bg1"/>
              </a:solidFill>
              <a:cs typeface="B Roy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90895497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altLang="fa-IR" sz="4000" b="1" smtClean="0">
                <a:solidFill>
                  <a:schemeClr val="bg1"/>
                </a:solidFill>
                <a:cs typeface="B Traffic" pitchFamily="2" charset="-78"/>
              </a:rPr>
              <a:t>چگونه یک سخنرانی ماندگار ایراد کنیم؟</a:t>
            </a:r>
            <a:endParaRPr lang="en-US" altLang="fa-IR" sz="4000" b="1" smtClean="0">
              <a:solidFill>
                <a:schemeClr val="bg1"/>
              </a:solidFill>
              <a:cs typeface="B Traffic" pitchFamily="2" charset="-78"/>
            </a:endParaRPr>
          </a:p>
        </p:txBody>
      </p:sp>
      <p:sp>
        <p:nvSpPr>
          <p:cNvPr id="52227" name="Rectangle 3"/>
          <p:cNvSpPr>
            <a:spLocks noGrp="1"/>
          </p:cNvSpPr>
          <p:nvPr>
            <p:ph type="body" idx="1"/>
          </p:nvPr>
        </p:nvSpPr>
        <p:spPr>
          <a:xfrm>
            <a:off x="457200" y="2108205"/>
            <a:ext cx="8229600" cy="2336799"/>
          </a:xfrm>
          <a:gradFill>
            <a:gsLst>
              <a:gs pos="59000">
                <a:srgbClr val="000000">
                  <a:alpha val="39000"/>
                </a:srgbClr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2700000" scaled="1"/>
          </a:gradFill>
          <a:ln>
            <a:miter lim="800000"/>
            <a:headEnd/>
            <a:tailEnd/>
          </a:ln>
          <a:extLst/>
        </p:spPr>
        <p:txBody>
          <a:bodyPr/>
          <a:lstStyle/>
          <a:p>
            <a:pPr algn="r" eaLnBrk="1" hangingPunct="1">
              <a:buFont typeface="Arial" charset="0"/>
              <a:buNone/>
              <a:defRPr/>
            </a:pPr>
            <a:endParaRPr lang="fa-IR" sz="3600" b="1" dirty="0" smtClean="0">
              <a:solidFill>
                <a:schemeClr val="bg1"/>
              </a:solidFill>
              <a:cs typeface="B Traffic" pitchFamily="2" charset="-78"/>
            </a:endParaRPr>
          </a:p>
          <a:p>
            <a:pPr algn="r" eaLnBrk="1" hangingPunct="1">
              <a:buFont typeface="Arial" charset="0"/>
              <a:buNone/>
              <a:defRPr/>
            </a:pPr>
            <a:r>
              <a:rPr lang="fa-IR" sz="3600" b="1" dirty="0" smtClean="0">
                <a:solidFill>
                  <a:schemeClr val="bg1"/>
                </a:solidFill>
                <a:cs typeface="B Traffic" pitchFamily="2" charset="-78"/>
              </a:rPr>
              <a:t>10-</a:t>
            </a:r>
            <a:r>
              <a:rPr lang="ar-SA" sz="3600" b="1" dirty="0" smtClean="0">
                <a:solidFill>
                  <a:schemeClr val="bg1"/>
                </a:solidFill>
                <a:cs typeface="B Traffic" pitchFamily="2" charset="-78"/>
              </a:rPr>
              <a:t>بر مخاطبانتان تاثیر بگذارید</a:t>
            </a:r>
            <a:endParaRPr lang="en-US" sz="3600" b="1" dirty="0" smtClean="0">
              <a:solidFill>
                <a:schemeClr val="bg1"/>
              </a:solidFill>
              <a:cs typeface="B Traffic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53200009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altLang="fa-IR" sz="4000" b="1" smtClean="0">
                <a:solidFill>
                  <a:schemeClr val="bg1"/>
                </a:solidFill>
                <a:cs typeface="B Traffic" pitchFamily="2" charset="-78"/>
              </a:rPr>
              <a:t>چگونه یک سخنرانی ماندگار ایراد کنیم؟</a:t>
            </a:r>
            <a:endParaRPr lang="en-US" altLang="fa-IR" sz="4000" b="1" smtClean="0">
              <a:solidFill>
                <a:schemeClr val="bg1"/>
              </a:solidFill>
              <a:cs typeface="B Traffic" pitchFamily="2" charset="-78"/>
            </a:endParaRPr>
          </a:p>
        </p:txBody>
      </p:sp>
      <p:sp>
        <p:nvSpPr>
          <p:cNvPr id="52227" name="Rectangle 3"/>
          <p:cNvSpPr>
            <a:spLocks noGrp="1"/>
          </p:cNvSpPr>
          <p:nvPr>
            <p:ph type="body" idx="1"/>
          </p:nvPr>
        </p:nvSpPr>
        <p:spPr>
          <a:xfrm>
            <a:off x="685800" y="2514605"/>
            <a:ext cx="8001000" cy="2336799"/>
          </a:xfrm>
          <a:gradFill>
            <a:gsLst>
              <a:gs pos="59000">
                <a:srgbClr val="000000">
                  <a:alpha val="39000"/>
                </a:srgbClr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2700000" scaled="1"/>
          </a:gradFill>
          <a:ln>
            <a:miter lim="800000"/>
            <a:headEnd/>
            <a:tailEnd/>
          </a:ln>
          <a:extLst/>
        </p:spPr>
        <p:txBody>
          <a:bodyPr/>
          <a:lstStyle/>
          <a:p>
            <a:pPr algn="r" rtl="1" eaLnBrk="1" hangingPunct="1">
              <a:buFont typeface="Arial" charset="0"/>
              <a:buNone/>
              <a:defRPr/>
            </a:pPr>
            <a:endParaRPr lang="fa-IR" sz="3600" b="1" dirty="0" smtClean="0">
              <a:solidFill>
                <a:schemeClr val="bg1"/>
              </a:solidFill>
              <a:cs typeface="B Traffic" pitchFamily="2" charset="-78"/>
            </a:endParaRPr>
          </a:p>
          <a:p>
            <a:pPr algn="r" rtl="1" eaLnBrk="1" hangingPunct="1">
              <a:buFont typeface="Arial" charset="0"/>
              <a:buNone/>
              <a:defRPr/>
            </a:pPr>
            <a:r>
              <a:rPr lang="fa-IR" sz="3600" b="1" dirty="0" smtClean="0">
                <a:solidFill>
                  <a:schemeClr val="bg1"/>
                </a:solidFill>
                <a:cs typeface="B Traffic" pitchFamily="2" charset="-78"/>
              </a:rPr>
              <a:t>11-به گونه تبلیغات و بازاریابی واقعی سخن بگویید</a:t>
            </a:r>
            <a:endParaRPr lang="en-US" sz="3600" b="1" dirty="0" smtClean="0">
              <a:solidFill>
                <a:schemeClr val="bg1"/>
              </a:solidFill>
              <a:cs typeface="B Traffic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71954681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altLang="fa-IR" sz="4000" b="1" smtClean="0">
                <a:solidFill>
                  <a:schemeClr val="bg1"/>
                </a:solidFill>
                <a:cs typeface="B Traffic" pitchFamily="2" charset="-78"/>
              </a:rPr>
              <a:t>چگونه یک سخنرانی ماندگار ایراد کنیم؟</a:t>
            </a:r>
            <a:endParaRPr lang="en-US" altLang="fa-IR" sz="4000" b="1" smtClean="0">
              <a:solidFill>
                <a:schemeClr val="bg1"/>
              </a:solidFill>
              <a:cs typeface="B Traffic" pitchFamily="2" charset="-78"/>
            </a:endParaRPr>
          </a:p>
        </p:txBody>
      </p:sp>
      <p:sp>
        <p:nvSpPr>
          <p:cNvPr id="52227" name="Rectangle 3"/>
          <p:cNvSpPr>
            <a:spLocks noGrp="1"/>
          </p:cNvSpPr>
          <p:nvPr>
            <p:ph type="body" idx="1"/>
          </p:nvPr>
        </p:nvSpPr>
        <p:spPr>
          <a:xfrm>
            <a:off x="457200" y="2108205"/>
            <a:ext cx="8229600" cy="1930399"/>
          </a:xfrm>
          <a:gradFill>
            <a:gsLst>
              <a:gs pos="73000">
                <a:srgbClr val="000000">
                  <a:alpha val="39000"/>
                </a:srgbClr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2700000" scaled="1"/>
          </a:gradFill>
          <a:ln>
            <a:miter lim="800000"/>
            <a:headEnd/>
            <a:tailEnd/>
          </a:ln>
          <a:extLst/>
        </p:spPr>
        <p:txBody>
          <a:bodyPr/>
          <a:lstStyle/>
          <a:p>
            <a:pPr algn="r" rtl="1" eaLnBrk="1" hangingPunct="1">
              <a:buFont typeface="Arial" charset="0"/>
              <a:buNone/>
              <a:defRPr/>
            </a:pPr>
            <a:r>
              <a:rPr lang="fa-IR" sz="3600" b="1" dirty="0" smtClean="0">
                <a:solidFill>
                  <a:schemeClr val="bg1"/>
                </a:solidFill>
                <a:cs typeface="B Traffic" pitchFamily="2" charset="-78"/>
              </a:rPr>
              <a:t> </a:t>
            </a:r>
          </a:p>
          <a:p>
            <a:pPr algn="r" rtl="1" eaLnBrk="1" hangingPunct="1">
              <a:buFont typeface="Arial" charset="0"/>
              <a:buNone/>
              <a:defRPr/>
            </a:pPr>
            <a:r>
              <a:rPr lang="fa-IR" sz="3600" b="1" dirty="0" smtClean="0">
                <a:solidFill>
                  <a:schemeClr val="bg1"/>
                </a:solidFill>
                <a:cs typeface="B Traffic" pitchFamily="2" charset="-78"/>
              </a:rPr>
              <a:t>12-</a:t>
            </a:r>
            <a:r>
              <a:rPr lang="ar-SA" sz="3600" b="1" dirty="0" smtClean="0">
                <a:solidFill>
                  <a:schemeClr val="bg1"/>
                </a:solidFill>
                <a:cs typeface="B Traffic" pitchFamily="2" charset="-78"/>
              </a:rPr>
              <a:t>سخنرانی خود را قاطعانه به پایان برسانید</a:t>
            </a:r>
            <a:endParaRPr lang="fa-IR" sz="3600" b="1" dirty="0" smtClean="0">
              <a:solidFill>
                <a:schemeClr val="bg1"/>
              </a:solidFill>
              <a:cs typeface="B Traffic" pitchFamily="2" charset="-78"/>
            </a:endParaRPr>
          </a:p>
          <a:p>
            <a:pPr algn="r" rtl="1" eaLnBrk="1" hangingPunct="1">
              <a:buFont typeface="Arial" charset="0"/>
              <a:buNone/>
              <a:defRPr/>
            </a:pPr>
            <a:endParaRPr lang="en-US" sz="3600" b="1" dirty="0" smtClean="0">
              <a:solidFill>
                <a:schemeClr val="bg1"/>
              </a:solidFill>
              <a:cs typeface="B Traffic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52047593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fa-IR" altLang="fa-IR" sz="4800" b="1" dirty="0">
                <a:solidFill>
                  <a:srgbClr val="C00000"/>
                </a:solidFill>
                <a:cs typeface="B Zar" panose="00000400000000000000" pitchFamily="2" charset="-78"/>
              </a:rPr>
              <a:t>چهاراصل ضروری در سخنرانی</a:t>
            </a:r>
            <a:r>
              <a:rPr lang="en-US" altLang="fa-IR" sz="4800" b="1" dirty="0">
                <a:solidFill>
                  <a:srgbClr val="C00000"/>
                </a:solidFill>
                <a:cs typeface="B Zar" panose="00000400000000000000" pitchFamily="2" charset="-78"/>
              </a:rPr>
              <a:t/>
            </a:r>
            <a:br>
              <a:rPr lang="en-US" altLang="fa-IR" sz="4800" b="1" dirty="0">
                <a:solidFill>
                  <a:srgbClr val="C00000"/>
                </a:solidFill>
                <a:cs typeface="B Zar" panose="00000400000000000000" pitchFamily="2" charset="-78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7200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29917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fa-IR" sz="5400" b="1" dirty="0" smtClean="0">
                <a:solidFill>
                  <a:srgbClr val="C00000"/>
                </a:solidFill>
                <a:cs typeface="B Zar" panose="00000400000000000000" pitchFamily="2" charset="-78"/>
              </a:rPr>
              <a:t>اصل اول: </a:t>
            </a:r>
            <a:r>
              <a:rPr lang="fa-IR" sz="5400" b="1" dirty="0">
                <a:solidFill>
                  <a:srgbClr val="C00000"/>
                </a:solidFill>
                <a:cs typeface="B Zar" panose="00000400000000000000" pitchFamily="2" charset="-78"/>
              </a:rPr>
              <a:t>صداقت</a:t>
            </a:r>
            <a:br>
              <a:rPr lang="fa-IR" sz="5400" b="1" dirty="0">
                <a:solidFill>
                  <a:srgbClr val="C00000"/>
                </a:solidFill>
                <a:cs typeface="B Zar" panose="00000400000000000000" pitchFamily="2" charset="-78"/>
              </a:rPr>
            </a:br>
            <a:endParaRPr lang="fa-IR" sz="5400" b="1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r" rtl="1">
              <a:lnSpc>
                <a:spcPct val="150000"/>
              </a:lnSpc>
            </a:pPr>
            <a:r>
              <a:rPr lang="fa-IR" sz="4400" b="1" dirty="0" smtClean="0">
                <a:cs typeface="B Zar" panose="00000400000000000000" pitchFamily="2" charset="-78"/>
              </a:rPr>
              <a:t>صادقانه شروع کنید</a:t>
            </a:r>
          </a:p>
          <a:p>
            <a:pPr algn="r" rtl="1">
              <a:lnSpc>
                <a:spcPct val="150000"/>
              </a:lnSpc>
            </a:pPr>
            <a:r>
              <a:rPr lang="fa-IR" sz="4400" b="1" dirty="0" smtClean="0">
                <a:cs typeface="B Zar" panose="00000400000000000000" pitchFamily="2" charset="-78"/>
              </a:rPr>
              <a:t>نقش بازی نکنید </a:t>
            </a:r>
          </a:p>
          <a:p>
            <a:pPr algn="r" rtl="1">
              <a:lnSpc>
                <a:spcPct val="150000"/>
              </a:lnSpc>
            </a:pPr>
            <a:r>
              <a:rPr lang="fa-IR" sz="4400" b="1" dirty="0" smtClean="0">
                <a:cs typeface="B Zar" panose="00000400000000000000" pitchFamily="2" charset="-78"/>
              </a:rPr>
              <a:t>خودتان باشید</a:t>
            </a:r>
            <a:endParaRPr lang="fa-IR" sz="4400" b="1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6488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296144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 rtl="1"/>
            <a:r>
              <a:rPr lang="fa-IR" sz="4800" b="1" dirty="0" smtClean="0">
                <a:solidFill>
                  <a:srgbClr val="002060"/>
                </a:solidFill>
                <a:cs typeface="B Zar" panose="00000400000000000000" pitchFamily="2" charset="-78"/>
              </a:rPr>
              <a:t>اصل دوم :عاشقانه </a:t>
            </a:r>
            <a:r>
              <a:rPr lang="fa-IR" sz="4800" b="1" dirty="0">
                <a:solidFill>
                  <a:srgbClr val="002060"/>
                </a:solidFill>
                <a:cs typeface="B Zar" panose="00000400000000000000" pitchFamily="2" charset="-78"/>
              </a:rPr>
              <a:t>همچو پروانه</a:t>
            </a:r>
            <a:br>
              <a:rPr lang="fa-IR" sz="4800" b="1" dirty="0">
                <a:solidFill>
                  <a:srgbClr val="002060"/>
                </a:solidFill>
                <a:cs typeface="B Zar" panose="00000400000000000000" pitchFamily="2" charset="-78"/>
              </a:rPr>
            </a:br>
            <a:endParaRPr lang="fa-IR" b="1" dirty="0">
              <a:solidFill>
                <a:srgbClr val="002060"/>
              </a:solidFill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fa-IR" sz="4000" b="1" dirty="0" smtClean="0">
                <a:solidFill>
                  <a:srgbClr val="C00000"/>
                </a:solidFill>
                <a:cs typeface="B Zar" panose="00000400000000000000" pitchFamily="2" charset="-78"/>
              </a:rPr>
              <a:t>نشان دهید که عاشق موضوعی هستید که می خواهید در مورد ان سخنرانی کنید.</a:t>
            </a:r>
            <a:endParaRPr lang="fa-IR" sz="4000" b="1" dirty="0">
              <a:solidFill>
                <a:srgbClr val="C00000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54832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rtl="1"/>
            <a:r>
              <a:rPr lang="fa-IR" b="1" dirty="0" smtClean="0">
                <a:solidFill>
                  <a:srgbClr val="C00000"/>
                </a:solidFill>
                <a:cs typeface="B Zar" panose="00000400000000000000" pitchFamily="2" charset="-78"/>
              </a:rPr>
              <a:t>اصل سوم: رود روان</a:t>
            </a:r>
            <a:endParaRPr lang="fa-IR" b="1" dirty="0">
              <a:solidFill>
                <a:srgbClr val="C00000"/>
              </a:solidFill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r" rtl="1"/>
            <a:endParaRPr lang="fa-IR" sz="4000" b="1" dirty="0" smtClean="0">
              <a:cs typeface="B Zar" panose="00000400000000000000" pitchFamily="2" charset="-78"/>
            </a:endParaRPr>
          </a:p>
          <a:p>
            <a:pPr algn="r" rtl="1"/>
            <a:r>
              <a:rPr lang="fa-IR" sz="4000" b="1" dirty="0" smtClean="0">
                <a:cs typeface="B Zar" panose="00000400000000000000" pitchFamily="2" charset="-78"/>
              </a:rPr>
              <a:t>بدانید قرار است از کجا شروع کنید و به کجا ختم نمایید</a:t>
            </a:r>
          </a:p>
          <a:p>
            <a:pPr algn="r" rtl="1"/>
            <a:r>
              <a:rPr lang="fa-IR" sz="4000" b="1" dirty="0" smtClean="0">
                <a:cs typeface="B Zar" panose="00000400000000000000" pitchFamily="2" charset="-78"/>
              </a:rPr>
              <a:t>فرایندی سخن بگویید</a:t>
            </a:r>
            <a:endParaRPr lang="fa-IR" sz="4000" b="1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11659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rtl="1"/>
            <a:r>
              <a:rPr lang="fa-IR" sz="4800" b="1" dirty="0" smtClean="0">
                <a:solidFill>
                  <a:srgbClr val="FF0000"/>
                </a:solidFill>
                <a:cs typeface="B Zar" panose="00000400000000000000" pitchFamily="2" charset="-78"/>
              </a:rPr>
              <a:t>اصل چهارم: تمام وجود</a:t>
            </a:r>
            <a:endParaRPr lang="fa-IR" sz="4800" b="1" dirty="0">
              <a:solidFill>
                <a:srgbClr val="FF0000"/>
              </a:solidFill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fa-IR" sz="4000" b="1" dirty="0" smtClean="0">
                <a:cs typeface="B Zar" panose="00000400000000000000" pitchFamily="2" charset="-78"/>
              </a:rPr>
              <a:t>تمام وجود خود را در سخنرانی درگیر نمایید</a:t>
            </a:r>
          </a:p>
          <a:p>
            <a:pPr algn="r" rtl="1"/>
            <a:r>
              <a:rPr lang="fa-IR" sz="4400" b="1" dirty="0" smtClean="0">
                <a:solidFill>
                  <a:srgbClr val="C00000"/>
                </a:solidFill>
                <a:cs typeface="B Zar" panose="00000400000000000000" pitchFamily="2" charset="-78"/>
              </a:rPr>
              <a:t>افکار</a:t>
            </a:r>
          </a:p>
          <a:p>
            <a:pPr algn="r" rtl="1"/>
            <a:r>
              <a:rPr lang="fa-IR" sz="4400" b="1" dirty="0" smtClean="0">
                <a:solidFill>
                  <a:srgbClr val="C00000"/>
                </a:solidFill>
                <a:cs typeface="B Zar" panose="00000400000000000000" pitchFamily="2" charset="-78"/>
              </a:rPr>
              <a:t>احساسات</a:t>
            </a:r>
            <a:br>
              <a:rPr lang="fa-IR" sz="4400" b="1" dirty="0" smtClean="0">
                <a:solidFill>
                  <a:srgbClr val="C00000"/>
                </a:solidFill>
                <a:cs typeface="B Zar" panose="00000400000000000000" pitchFamily="2" charset="-78"/>
              </a:rPr>
            </a:br>
            <a:r>
              <a:rPr lang="fa-IR" sz="4400" b="1" dirty="0" smtClean="0">
                <a:solidFill>
                  <a:srgbClr val="C00000"/>
                </a:solidFill>
                <a:cs typeface="B Zar" panose="00000400000000000000" pitchFamily="2" charset="-78"/>
              </a:rPr>
              <a:t>زبان بدن</a:t>
            </a:r>
            <a:endParaRPr lang="fa-IR" sz="4400" b="1" dirty="0">
              <a:solidFill>
                <a:srgbClr val="C00000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67150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fa-IR" b="1" dirty="0" smtClean="0">
                <a:solidFill>
                  <a:srgbClr val="C00000"/>
                </a:solidFill>
                <a:cs typeface="B Zar" panose="00000400000000000000" pitchFamily="2" charset="-78"/>
              </a:rPr>
              <a:t>مقدمه</a:t>
            </a:r>
            <a:endParaRPr lang="en-US" b="1" dirty="0">
              <a:solidFill>
                <a:srgbClr val="C00000"/>
              </a:solidFill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algn="r" rtl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ar-SA" sz="2800" b="1" dirty="0">
                <a:ea typeface="Calibri"/>
                <a:cs typeface="B Zar"/>
              </a:rPr>
              <a:t>در دنیای امروز که دنیای رقابت ها و تخصص هاست، قرار گرفتن در موقعیت های کاری و نحوه گفتگو و برخورد با افراد از اهمیت بالایی برخوردار است.</a:t>
            </a:r>
            <a:endParaRPr lang="en-US" sz="2000" dirty="0">
              <a:ea typeface="Calibri"/>
              <a:cs typeface="Arial"/>
            </a:endParaRPr>
          </a:p>
          <a:p>
            <a:pPr marL="0" marR="0" algn="r" rtl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ar-SA" sz="2800" b="1" dirty="0">
                <a:ea typeface="Calibri"/>
                <a:cs typeface="B Zar"/>
              </a:rPr>
              <a:t>حتی فردی که از تخصص و تجربه بالا هم برخوردار باشد نمی تواند خود را </a:t>
            </a:r>
            <a:r>
              <a:rPr lang="ar-SA" sz="2800" b="1" dirty="0" smtClean="0">
                <a:ea typeface="Calibri"/>
                <a:cs typeface="B Zar"/>
              </a:rPr>
              <a:t>بی</a:t>
            </a:r>
            <a:r>
              <a:rPr lang="en-US" sz="2800" b="1" dirty="0" smtClean="0">
                <a:ea typeface="Calibri"/>
                <a:cs typeface="B Zar"/>
              </a:rPr>
              <a:t> </a:t>
            </a:r>
            <a:r>
              <a:rPr lang="ar-SA" sz="2800" b="1" dirty="0" smtClean="0">
                <a:ea typeface="Calibri"/>
                <a:cs typeface="B Zar"/>
              </a:rPr>
              <a:t>نیاز </a:t>
            </a:r>
            <a:r>
              <a:rPr lang="ar-SA" sz="2800" b="1" dirty="0">
                <a:ea typeface="Calibri"/>
                <a:cs typeface="B Zar"/>
              </a:rPr>
              <a:t>از یادگیری فن بیان بداند. </a:t>
            </a:r>
            <a:endParaRPr lang="en-US" sz="2000" dirty="0">
              <a:ea typeface="Calibri"/>
              <a:cs typeface="Arial"/>
            </a:endParaRPr>
          </a:p>
          <a:p>
            <a:pPr algn="r" rtl="1">
              <a:lnSpc>
                <a:spcPct val="15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437378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/>
            <a:endParaRPr lang="fa-IR" sz="5400" b="1" dirty="0" smtClean="0">
              <a:solidFill>
                <a:srgbClr val="002060"/>
              </a:solidFill>
              <a:cs typeface="B Zar" panose="00000400000000000000" pitchFamily="2" charset="-78"/>
            </a:endParaRPr>
          </a:p>
          <a:p>
            <a:pPr algn="ctr" rtl="1"/>
            <a:endParaRPr lang="fa-IR" sz="5400" b="1" dirty="0">
              <a:solidFill>
                <a:srgbClr val="002060"/>
              </a:solidFill>
              <a:cs typeface="B Zar" panose="00000400000000000000" pitchFamily="2" charset="-78"/>
            </a:endParaRPr>
          </a:p>
          <a:p>
            <a:pPr algn="ctr" rtl="1"/>
            <a:r>
              <a:rPr lang="fa-IR" sz="5400" b="1" dirty="0" smtClean="0">
                <a:solidFill>
                  <a:srgbClr val="002060"/>
                </a:solidFill>
                <a:cs typeface="B Zar" panose="00000400000000000000" pitchFamily="2" charset="-78"/>
              </a:rPr>
              <a:t>مراحل سخنرانی</a:t>
            </a:r>
            <a:endParaRPr lang="fa-IR" sz="5400" b="1" dirty="0">
              <a:solidFill>
                <a:srgbClr val="002060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29235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rtl="1"/>
            <a:r>
              <a:rPr lang="fa-IR" sz="5400" b="1" dirty="0" smtClean="0">
                <a:solidFill>
                  <a:srgbClr val="C00000"/>
                </a:solidFill>
                <a:cs typeface="B Zar" panose="00000400000000000000" pitchFamily="2" charset="-78"/>
              </a:rPr>
              <a:t>مرحله اول : تدارک</a:t>
            </a:r>
            <a:endParaRPr lang="fa-IR" sz="5400" b="1" dirty="0">
              <a:solidFill>
                <a:srgbClr val="C00000"/>
              </a:solidFill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fa-IR" sz="3600" b="1" dirty="0" smtClean="0">
                <a:solidFill>
                  <a:srgbClr val="002060"/>
                </a:solidFill>
                <a:cs typeface="B Zar" panose="00000400000000000000" pitchFamily="2" charset="-78"/>
              </a:rPr>
              <a:t>1- شناسایی موقعیت ها و فرصت های سخنرانی</a:t>
            </a:r>
          </a:p>
          <a:p>
            <a:pPr algn="r" rtl="1">
              <a:lnSpc>
                <a:spcPct val="150000"/>
              </a:lnSpc>
            </a:pPr>
            <a:r>
              <a:rPr lang="fa-IR" sz="3600" b="1" dirty="0" smtClean="0">
                <a:solidFill>
                  <a:srgbClr val="002060"/>
                </a:solidFill>
                <a:cs typeface="B Zar" panose="00000400000000000000" pitchFamily="2" charset="-78"/>
              </a:rPr>
              <a:t>- مناسب ها</a:t>
            </a:r>
          </a:p>
          <a:p>
            <a:pPr algn="r" rtl="1">
              <a:lnSpc>
                <a:spcPct val="150000"/>
              </a:lnSpc>
            </a:pPr>
            <a:r>
              <a:rPr lang="fa-IR" sz="3600" b="1" dirty="0" smtClean="0">
                <a:solidFill>
                  <a:srgbClr val="002060"/>
                </a:solidFill>
                <a:cs typeface="B Zar" panose="00000400000000000000" pitchFamily="2" charset="-78"/>
              </a:rPr>
              <a:t>- مکان ها</a:t>
            </a:r>
          </a:p>
          <a:p>
            <a:pPr algn="r" rtl="1">
              <a:lnSpc>
                <a:spcPct val="150000"/>
              </a:lnSpc>
            </a:pPr>
            <a:r>
              <a:rPr lang="fa-IR" sz="3600" b="1" dirty="0" smtClean="0">
                <a:solidFill>
                  <a:srgbClr val="002060"/>
                </a:solidFill>
                <a:cs typeface="B Zar" panose="00000400000000000000" pitchFamily="2" charset="-78"/>
              </a:rPr>
              <a:t>-جمعیت ها</a:t>
            </a:r>
            <a:endParaRPr lang="fa-IR" sz="3600" b="1" dirty="0">
              <a:solidFill>
                <a:srgbClr val="002060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35506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fa-IR" b="1" dirty="0" smtClean="0">
                <a:solidFill>
                  <a:srgbClr val="C00000"/>
                </a:solidFill>
                <a:cs typeface="B Zar" panose="00000400000000000000" pitchFamily="2" charset="-78"/>
              </a:rPr>
              <a:t>ادامه مقدمه</a:t>
            </a:r>
            <a:endParaRPr lang="en-US" b="1" dirty="0">
              <a:solidFill>
                <a:srgbClr val="C00000"/>
              </a:solidFill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marR="0" algn="r" rtl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fa-IR" b="1" dirty="0" smtClean="0">
                <a:ea typeface="Calibri"/>
                <a:cs typeface="B Zar"/>
              </a:rPr>
              <a:t>از سویی دیگر، </a:t>
            </a:r>
            <a:r>
              <a:rPr lang="ar-SA" b="1" dirty="0" smtClean="0">
                <a:ea typeface="Calibri"/>
                <a:cs typeface="B Zar"/>
              </a:rPr>
              <a:t>هم </a:t>
            </a:r>
            <a:r>
              <a:rPr lang="ar-SA" b="1" dirty="0">
                <a:ea typeface="Calibri"/>
                <a:cs typeface="B Zar"/>
              </a:rPr>
              <a:t>یادگیری فن بیان ، سخنوری و سخنرانی مخصوص قشر خاصی با یک جایگاه ویژه </a:t>
            </a:r>
            <a:r>
              <a:rPr lang="ar-SA" b="1" dirty="0" smtClean="0">
                <a:ea typeface="Calibri"/>
                <a:cs typeface="B Zar"/>
              </a:rPr>
              <a:t>نیست</a:t>
            </a:r>
            <a:r>
              <a:rPr lang="fa-IR" b="1" dirty="0" smtClean="0">
                <a:ea typeface="Calibri"/>
                <a:cs typeface="B Zar"/>
              </a:rPr>
              <a:t>،</a:t>
            </a:r>
            <a:r>
              <a:rPr lang="ar-SA" b="1" dirty="0" smtClean="0">
                <a:ea typeface="Calibri"/>
                <a:cs typeface="B Zar"/>
              </a:rPr>
              <a:t> </a:t>
            </a:r>
            <a:r>
              <a:rPr lang="ar-SA" b="1" dirty="0">
                <a:ea typeface="Calibri"/>
                <a:cs typeface="B Zar"/>
              </a:rPr>
              <a:t>بلکه همه افرادی که به نوعی مراودات شخصی، شغلی و اجتماعی دارد به یادگیری این مهارت نیاز دارد</a:t>
            </a:r>
            <a:r>
              <a:rPr lang="en-US" b="1" dirty="0">
                <a:ea typeface="Calibri"/>
                <a:cs typeface="B Zar"/>
              </a:rPr>
              <a:t>.</a:t>
            </a:r>
            <a:endParaRPr lang="en-US" sz="2400" dirty="0">
              <a:ea typeface="Calibri"/>
              <a:cs typeface="Arial"/>
            </a:endParaRPr>
          </a:p>
          <a:p>
            <a:pPr algn="r" rtl="1"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937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fa-IR" b="1" dirty="0" smtClean="0">
                <a:solidFill>
                  <a:srgbClr val="C00000"/>
                </a:solidFill>
                <a:cs typeface="B Zar" panose="00000400000000000000" pitchFamily="2" charset="-78"/>
              </a:rPr>
              <a:t>ادامه مقدمه</a:t>
            </a:r>
            <a:endParaRPr lang="en-US" b="1" dirty="0">
              <a:solidFill>
                <a:srgbClr val="C00000"/>
              </a:solidFill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r" rtl="1">
              <a:lnSpc>
                <a:spcPct val="150000"/>
              </a:lnSpc>
            </a:pPr>
            <a:r>
              <a:rPr lang="ar-SA" b="1" dirty="0">
                <a:ea typeface="Calibri"/>
                <a:cs typeface="B Zar"/>
              </a:rPr>
              <a:t>سخنرانی</a:t>
            </a:r>
            <a:r>
              <a:rPr lang="en-US" b="1" dirty="0">
                <a:ea typeface="Calibri"/>
                <a:cs typeface="B Zar"/>
              </a:rPr>
              <a:t> </a:t>
            </a:r>
            <a:r>
              <a:rPr lang="ar-SA" b="1" dirty="0">
                <a:ea typeface="Calibri"/>
                <a:cs typeface="B Zar"/>
              </a:rPr>
              <a:t>یک ارائه شفاهی است که هدف آن ارائه اطلاعات یا آموزش افراد در مورد یک موضوع خاص است. </a:t>
            </a:r>
            <a:endParaRPr lang="fa-IR" b="1" dirty="0" smtClean="0">
              <a:ea typeface="Calibri"/>
              <a:cs typeface="B Zar"/>
            </a:endParaRPr>
          </a:p>
          <a:p>
            <a:pPr algn="r" rtl="1">
              <a:lnSpc>
                <a:spcPct val="150000"/>
              </a:lnSpc>
            </a:pPr>
            <a:r>
              <a:rPr lang="ar-SA" b="1" dirty="0" smtClean="0">
                <a:ea typeface="Calibri"/>
                <a:cs typeface="B Zar"/>
              </a:rPr>
              <a:t>از</a:t>
            </a:r>
            <a:r>
              <a:rPr lang="en-US" b="1" dirty="0">
                <a:ea typeface="Calibri"/>
                <a:cs typeface="B Zar"/>
              </a:rPr>
              <a:t> </a:t>
            </a:r>
            <a:r>
              <a:rPr lang="ar-SA" b="1" dirty="0">
                <a:ea typeface="Calibri"/>
                <a:cs typeface="B Zar"/>
              </a:rPr>
              <a:t>سخنرانی</a:t>
            </a:r>
            <a:r>
              <a:rPr lang="en-US" b="1" dirty="0">
                <a:ea typeface="Calibri"/>
                <a:cs typeface="B Zar"/>
              </a:rPr>
              <a:t> </a:t>
            </a:r>
            <a:r>
              <a:rPr lang="ar-SA" b="1" dirty="0">
                <a:ea typeface="Calibri"/>
                <a:cs typeface="B Zar"/>
              </a:rPr>
              <a:t>برای انتقال اطلاعات مهم، تاریخچه، پیشینه، نظریه ها و معادلات استفاده می شود.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49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4000" b="1" dirty="0" smtClean="0">
                <a:solidFill>
                  <a:srgbClr val="C00000"/>
                </a:solidFill>
                <a:cs typeface="B Zar" panose="00000400000000000000" pitchFamily="2" charset="-78"/>
              </a:rPr>
              <a:t>ادامه مقدمه</a:t>
            </a:r>
            <a:endParaRPr lang="en-US" sz="4000" b="1" dirty="0">
              <a:solidFill>
                <a:srgbClr val="C00000"/>
              </a:solidFill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algn="r" rtl="1">
              <a:lnSpc>
                <a:spcPct val="200000"/>
              </a:lnSpc>
              <a:spcBef>
                <a:spcPts val="0"/>
              </a:spcBef>
              <a:spcAft>
                <a:spcPts val="1000"/>
              </a:spcAft>
            </a:pPr>
            <a:r>
              <a:rPr lang="ar-SA" sz="2400" b="1" dirty="0">
                <a:ea typeface="Calibri"/>
                <a:cs typeface="B Zar" panose="00000400000000000000" pitchFamily="2" charset="-78"/>
              </a:rPr>
              <a:t>سخنرانی ها بیانگر ادامه سنت شفاهی در مقابل ارتباط متنی در کتاب ها و سایر رسانه ها هستند و</a:t>
            </a:r>
            <a:r>
              <a:rPr lang="en-US" sz="2400" b="1" dirty="0">
                <a:ea typeface="Calibri"/>
                <a:cs typeface="B Zar" panose="00000400000000000000" pitchFamily="2" charset="-78"/>
              </a:rPr>
              <a:t> </a:t>
            </a:r>
            <a:r>
              <a:rPr lang="ar-SA" sz="2400" b="1" dirty="0">
                <a:ea typeface="Calibri"/>
                <a:cs typeface="B Zar" panose="00000400000000000000" pitchFamily="2" charset="-78"/>
              </a:rPr>
              <a:t>فن بیان</a:t>
            </a:r>
            <a:r>
              <a:rPr lang="en-US" sz="2400" b="1" dirty="0">
                <a:ea typeface="Calibri"/>
                <a:cs typeface="B Zar" panose="00000400000000000000" pitchFamily="2" charset="-78"/>
              </a:rPr>
              <a:t> </a:t>
            </a:r>
            <a:r>
              <a:rPr lang="ar-SA" sz="2400" b="1" dirty="0">
                <a:ea typeface="Calibri"/>
                <a:cs typeface="B Zar" panose="00000400000000000000" pitchFamily="2" charset="-78"/>
              </a:rPr>
              <a:t>را می توان به هنر اطلاع رسانی و ترغیب افراد، با استفاده از مهارتهای</a:t>
            </a:r>
            <a:r>
              <a:rPr lang="en-US" sz="2400" b="1" dirty="0">
                <a:ea typeface="Calibri"/>
                <a:cs typeface="B Zar" panose="00000400000000000000" pitchFamily="2" charset="-78"/>
              </a:rPr>
              <a:t> </a:t>
            </a:r>
            <a:r>
              <a:rPr lang="ar-SA" sz="2400" b="1" dirty="0">
                <a:ea typeface="Calibri"/>
                <a:cs typeface="B Zar" panose="00000400000000000000" pitchFamily="2" charset="-78"/>
              </a:rPr>
              <a:t>سخنرانی، در جمع بیان کرد</a:t>
            </a:r>
            <a:r>
              <a:rPr lang="en-US" sz="2400" b="1" dirty="0" smtClean="0">
                <a:ea typeface="Calibri"/>
                <a:cs typeface="B Zar" panose="00000400000000000000" pitchFamily="2" charset="-78"/>
              </a:rPr>
              <a:t>.</a:t>
            </a:r>
            <a:endParaRPr lang="fa-IR" sz="2400" b="1" dirty="0" smtClean="0">
              <a:ea typeface="Calibri"/>
              <a:cs typeface="B Zar" panose="00000400000000000000" pitchFamily="2" charset="-78"/>
            </a:endParaRPr>
          </a:p>
          <a:p>
            <a:pPr marL="0" marR="0" algn="r" rtl="1">
              <a:lnSpc>
                <a:spcPct val="200000"/>
              </a:lnSpc>
              <a:spcBef>
                <a:spcPts val="0"/>
              </a:spcBef>
              <a:spcAft>
                <a:spcPts val="1000"/>
              </a:spcAft>
            </a:pPr>
            <a:r>
              <a:rPr lang="ar-SA" sz="2400" b="1" dirty="0">
                <a:ea typeface="Calibri"/>
                <a:cs typeface="B Zar" panose="00000400000000000000" pitchFamily="2" charset="-78"/>
              </a:rPr>
              <a:t>این مفهوم به طور کلی به معنای صحبت در برابر مخاطب و استفاده از مهارتهای سطح بالای زبان برای آگاهی، آموزش و ترغیب مخاطب است</a:t>
            </a:r>
            <a:endParaRPr lang="en-US" sz="2400" b="1" dirty="0">
              <a:ea typeface="Calibri"/>
              <a:cs typeface="B Zar" panose="00000400000000000000" pitchFamily="2" charset="-78"/>
            </a:endParaRPr>
          </a:p>
          <a:p>
            <a:pPr algn="r" rtl="1">
              <a:lnSpc>
                <a:spcPct val="200000"/>
              </a:lnSpc>
            </a:pPr>
            <a:endParaRPr lang="en-US" sz="2400" b="1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90145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3600" b="1" dirty="0" smtClean="0">
                <a:solidFill>
                  <a:srgbClr val="C00000"/>
                </a:solidFill>
                <a:cs typeface="B Zar" panose="00000400000000000000" pitchFamily="2" charset="-78"/>
              </a:rPr>
              <a:t>ادامه مقدمه</a:t>
            </a:r>
            <a:endParaRPr lang="en-US" sz="3600" b="1" dirty="0">
              <a:solidFill>
                <a:srgbClr val="C00000"/>
              </a:solidFill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marR="0" algn="r" rtl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ar-SA" sz="2800" b="1" dirty="0">
                <a:ea typeface="Calibri"/>
                <a:cs typeface="B Zar"/>
              </a:rPr>
              <a:t>مخاطبان مختلف انتظارات متفاوتی از یک سخنور خوب دارند</a:t>
            </a:r>
            <a:r>
              <a:rPr lang="ar-SA" sz="2800" b="1" dirty="0" smtClean="0">
                <a:ea typeface="Calibri"/>
                <a:cs typeface="B Zar"/>
              </a:rPr>
              <a:t>.</a:t>
            </a:r>
            <a:endParaRPr lang="fa-IR" sz="2800" b="1" dirty="0" smtClean="0">
              <a:ea typeface="Calibri"/>
              <a:cs typeface="B Zar"/>
            </a:endParaRPr>
          </a:p>
          <a:p>
            <a:pPr marL="0" marR="0" algn="r" rtl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ar-SA" sz="2800" b="1" dirty="0" smtClean="0">
                <a:ea typeface="Calibri"/>
                <a:cs typeface="B Zar"/>
              </a:rPr>
              <a:t> </a:t>
            </a:r>
            <a:r>
              <a:rPr lang="ar-SA" sz="2800" b="1" dirty="0">
                <a:ea typeface="Calibri"/>
                <a:cs typeface="B Zar"/>
              </a:rPr>
              <a:t>سخنوران بزرگ در طول تاریخ موفق شده اند انقلاب ها و احساسات را بر انگیزند و مردم را به سمت عمل سوق دهند. زیرا می دانیم که قدرت گفتار غیرقابل انکار است</a:t>
            </a:r>
            <a:r>
              <a:rPr lang="en-US" sz="2800" b="1" dirty="0">
                <a:ea typeface="Calibri"/>
                <a:cs typeface="B Zar"/>
              </a:rPr>
              <a:t>.</a:t>
            </a:r>
            <a:endParaRPr lang="en-US" sz="2000" dirty="0">
              <a:ea typeface="Calibri"/>
              <a:cs typeface="Arial"/>
            </a:endParaRPr>
          </a:p>
          <a:p>
            <a:pPr algn="r" rtl="1">
              <a:lnSpc>
                <a:spcPct val="15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13059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title"/>
          </p:nvPr>
        </p:nvSpPr>
        <p:spPr>
          <a:xfrm>
            <a:off x="755577" y="275167"/>
            <a:ext cx="7931224" cy="11430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rtl="1" eaLnBrk="1" hangingPunct="1"/>
            <a:r>
              <a:rPr lang="fa-IR" altLang="fa-IR" b="1" dirty="0" smtClean="0">
                <a:solidFill>
                  <a:srgbClr val="C00000"/>
                </a:solidFill>
                <a:cs typeface="B Zar" panose="00000400000000000000" pitchFamily="2" charset="-78"/>
              </a:rPr>
              <a:t>تعریف سخنرانی	</a:t>
            </a:r>
            <a:endParaRPr lang="fr-CA" altLang="fa-IR" b="1" dirty="0" smtClean="0">
              <a:solidFill>
                <a:srgbClr val="C00000"/>
              </a:solidFill>
              <a:cs typeface="B Zar" panose="00000400000000000000" pitchFamily="2" charset="-78"/>
            </a:endParaRP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>
          <a:xfrm>
            <a:off x="533401" y="1600202"/>
            <a:ext cx="8153400" cy="490008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just" rtl="1" eaLnBrk="1" hangingPunct="1">
              <a:lnSpc>
                <a:spcPct val="200000"/>
              </a:lnSpc>
              <a:buFont typeface="Arial" charset="0"/>
              <a:buChar char="•"/>
              <a:defRPr/>
            </a:pPr>
            <a:r>
              <a:rPr lang="ar-SA" sz="3200" b="1" dirty="0" smtClean="0">
                <a:solidFill>
                  <a:srgbClr val="002060"/>
                </a:solidFill>
                <a:cs typeface="B Zar" panose="00000400000000000000" pitchFamily="2" charset="-78"/>
              </a:rPr>
              <a:t>سخنرانی فن و هنری است که از راه ارائه دلیل و برانگیختن عواطف، بر مخاطبان و شنوندگان خود تاثیر می گذارد و آنان را به سوی موضوع و هدفی خاص راهنمایی و برای آن زمینه سازی می کند . </a:t>
            </a:r>
          </a:p>
        </p:txBody>
      </p:sp>
    </p:spTree>
    <p:extLst>
      <p:ext uri="{BB962C8B-B14F-4D97-AF65-F5344CB8AC3E}">
        <p14:creationId xmlns:p14="http://schemas.microsoft.com/office/powerpoint/2010/main" val="3911162731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title"/>
          </p:nvPr>
        </p:nvSpPr>
        <p:spPr>
          <a:xfrm>
            <a:off x="755577" y="275167"/>
            <a:ext cx="7931224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rtl="1" eaLnBrk="1" hangingPunct="1"/>
            <a:r>
              <a:rPr lang="fa-IR" altLang="fa-IR" sz="3600" b="1" dirty="0" smtClean="0">
                <a:cs typeface="B Zar" panose="00000400000000000000" pitchFamily="2" charset="-78"/>
              </a:rPr>
              <a:t>تعریف سخنرانی	</a:t>
            </a:r>
            <a:endParaRPr lang="fr-CA" altLang="fa-IR" sz="3600" b="1" dirty="0" smtClean="0">
              <a:cs typeface="B Zar" panose="00000400000000000000" pitchFamily="2" charset="-78"/>
            </a:endParaRP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>
          <a:xfrm>
            <a:off x="533401" y="1600202"/>
            <a:ext cx="8153400" cy="490008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 rtl="1" eaLnBrk="1" hangingPunct="1">
              <a:lnSpc>
                <a:spcPct val="150000"/>
              </a:lnSpc>
              <a:buFont typeface="Arial" charset="0"/>
              <a:buChar char="•"/>
              <a:defRPr/>
            </a:pPr>
            <a:r>
              <a:rPr lang="ar-SA" b="1" dirty="0" smtClean="0">
                <a:solidFill>
                  <a:srgbClr val="002060"/>
                </a:solidFill>
                <a:cs typeface="B Zar" panose="00000400000000000000" pitchFamily="2" charset="-78"/>
              </a:rPr>
              <a:t>سخنرانی فن و هنری است که از راه ارائه دلیل و برانگیختن عواطف، بر مخاطبان و شنوندگان خود تاثیر می گذارد و آنان را به سوی موضوع و هدفی خاص راهنمایی و برای آن زمینه سازی می کند . </a:t>
            </a:r>
          </a:p>
        </p:txBody>
      </p:sp>
    </p:spTree>
    <p:extLst>
      <p:ext uri="{BB962C8B-B14F-4D97-AF65-F5344CB8AC3E}">
        <p14:creationId xmlns:p14="http://schemas.microsoft.com/office/powerpoint/2010/main" val="166078035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883</TotalTime>
  <Words>786</Words>
  <Application>Microsoft Office PowerPoint</Application>
  <PresentationFormat>On-screen Show (4:3)</PresentationFormat>
  <Paragraphs>93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PowerPoint Presentation</vt:lpstr>
      <vt:lpstr>PowerPoint Presentation</vt:lpstr>
      <vt:lpstr>مقدمه</vt:lpstr>
      <vt:lpstr>ادامه مقدمه</vt:lpstr>
      <vt:lpstr>ادامه مقدمه</vt:lpstr>
      <vt:lpstr>ادامه مقدمه</vt:lpstr>
      <vt:lpstr>ادامه مقدمه</vt:lpstr>
      <vt:lpstr>تعریف سخنرانی </vt:lpstr>
      <vt:lpstr>تعریف سخنرانی </vt:lpstr>
      <vt:lpstr>راهنمای هدف خاص</vt:lpstr>
      <vt:lpstr>PowerPoint Presentation</vt:lpstr>
      <vt:lpstr>دلیل و انگیختن عواطف</vt:lpstr>
      <vt:lpstr>چگونه یک سخنرانی ماندگار ایراد کنیم؟ </vt:lpstr>
      <vt:lpstr>چگونه یک سخنرانی ماندگار ایراد کنیم؟ </vt:lpstr>
      <vt:lpstr>چگونه یک سخنرانی ماندگار ایراد کنیم؟ </vt:lpstr>
      <vt:lpstr>چگونه یک سخنرانی ماندگار ایراد کنیم؟ </vt:lpstr>
      <vt:lpstr>چگونه یک سخنرانی ماندگار ایراد کنیم؟ </vt:lpstr>
      <vt:lpstr>چگونه یک سخنرانی ماندگار ایراد کنیم؟</vt:lpstr>
      <vt:lpstr>چگونه یک سخنرانی ماندگار ایراد کنیم؟</vt:lpstr>
      <vt:lpstr>چگونه یک سخنرانی ماندگار ایراد کنیم؟</vt:lpstr>
      <vt:lpstr>چگونه یک سخنرانی ماندگار ایراد کنیم؟</vt:lpstr>
      <vt:lpstr>چگونه یک سخنرانی ماندگار ایراد کنیم؟</vt:lpstr>
      <vt:lpstr>چگونه یک سخنرانی ماندگار ایراد کنیم؟</vt:lpstr>
      <vt:lpstr>چگونه یک سخنرانی ماندگار ایراد کنیم؟</vt:lpstr>
      <vt:lpstr>چهاراصل ضروری در سخنرانی </vt:lpstr>
      <vt:lpstr>اصل اول: صداقت </vt:lpstr>
      <vt:lpstr>اصل دوم :عاشقانه همچو پروانه </vt:lpstr>
      <vt:lpstr>اصل سوم: رود روان</vt:lpstr>
      <vt:lpstr>اصل چهارم: تمام وجود</vt:lpstr>
      <vt:lpstr>PowerPoint Presentation</vt:lpstr>
      <vt:lpstr>مرحله اول : تدارک</vt:lpstr>
    </vt:vector>
  </TitlesOfParts>
  <Company>PARANDCO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farsi</dc:creator>
  <cp:lastModifiedBy>09018868042</cp:lastModifiedBy>
  <cp:revision>70</cp:revision>
  <dcterms:created xsi:type="dcterms:W3CDTF">2021-06-01T11:36:53Z</dcterms:created>
  <dcterms:modified xsi:type="dcterms:W3CDTF">2021-07-02T10:23:40Z</dcterms:modified>
</cp:coreProperties>
</file>